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0_0.xml" ContentType="application/vnd.ms-powerpoint.comments+xml"/>
  <Override PartName="/ppt/notesSlides/notesSlide1.xml" ContentType="application/vnd.openxmlformats-officedocument.presentationml.notesSlide+xml"/>
  <Override PartName="/ppt/comments/modernComment_197_F1777ABE.xml" ContentType="application/vnd.ms-powerpoint.comments+xml"/>
  <Override PartName="/ppt/notesSlides/notesSlide2.xml" ContentType="application/vnd.openxmlformats-officedocument.presentationml.notesSlide+xml"/>
  <Override PartName="/ppt/comments/modernComment_101_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4_0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407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3" r:id="rId14"/>
    <p:sldId id="272" r:id="rId15"/>
  </p:sldIdLst>
  <p:sldSz cx="18288000" cy="10287000"/>
  <p:notesSz cx="6858000" cy="9144000"/>
  <p:embeddedFontLst>
    <p:embeddedFont>
      <p:font typeface="Catamaran Bold" panose="020B0604020202020204" charset="0"/>
      <p:regular r:id="rId17"/>
      <p:bold r:id="rId18"/>
    </p:embeddedFont>
    <p:embeddedFont>
      <p:font typeface="Catamaran Semi-Bold" panose="020B0604020202020204" charset="0"/>
      <p:regular r:id="rId19"/>
      <p:bold r:id="rId20"/>
    </p:embeddedFont>
    <p:embeddedFont>
      <p:font typeface="VAG Rounded Next" panose="020B0604020202020204" charset="0"/>
      <p:regular r:id="rId21"/>
    </p:embeddedFont>
    <p:embeddedFont>
      <p:font typeface="VAG Rounded Next Bold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599016-E291-16CD-F184-32B8BDFB7AD5}" name="Judy Edwards" initials="JE" userId="S::jedwards@electoralcommission.org.uk::97ec32ec-1920-4447-8ec7-1835dc49ef49" providerId="AD"/>
  <p188:author id="{B3551D1C-5C0A-8636-E6BC-80EBA758799B}" name="Flye, Alison (Staff Comisiwn y Senedd - Senedd Commission Staff)" initials="AF" userId="S::Alison.Flye@senedd.wales::f421d3cc-3db2-4b2d-8b73-e967236897ee" providerId="AD"/>
  <p188:author id="{56C32C70-2883-163F-5014-5FE16F94397E}" name="Billie Dunne" initials="BD" userId="S::BDunne@electoralcommission.org.uk::3844182d-c2e7-419d-8d32-c40b23cdb8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2A9A6-26D5-43E5-BBE5-2EBB3CB6E0B4}" v="1" dt="2025-09-30T09:06:27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Edwards" userId="S::jedwards@electoralcommission.org.uk::97ec32ec-1920-4447-8ec7-1835dc49ef49" providerId="AD" clId="Web-{5B439A0B-8D6C-0730-4AFF-406685650293}"/>
    <pc:docChg chg="mod addSld modSld">
      <pc:chgData name="Judy Edwards" userId="S::jedwards@electoralcommission.org.uk::97ec32ec-1920-4447-8ec7-1835dc49ef49" providerId="AD" clId="Web-{5B439A0B-8D6C-0730-4AFF-406685650293}" dt="2025-09-24T13:50:59.297" v="18"/>
      <pc:docMkLst>
        <pc:docMk/>
      </pc:docMkLst>
      <pc:sldChg chg="modNotes">
        <pc:chgData name="Judy Edwards" userId="S::jedwards@electoralcommission.org.uk::97ec32ec-1920-4447-8ec7-1835dc49ef49" providerId="AD" clId="Web-{5B439A0B-8D6C-0730-4AFF-406685650293}" dt="2025-09-24T13:47:33.901" v="16"/>
        <pc:sldMkLst>
          <pc:docMk/>
          <pc:sldMk cId="0" sldId="257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7:23.307" v="14"/>
        <pc:sldMkLst>
          <pc:docMk/>
          <pc:sldMk cId="0" sldId="258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7:17.150" v="13"/>
        <pc:sldMkLst>
          <pc:docMk/>
          <pc:sldMk cId="0" sldId="259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7:08.822" v="11"/>
        <pc:sldMkLst>
          <pc:docMk/>
          <pc:sldMk cId="0" sldId="260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7:06.212" v="9"/>
        <pc:sldMkLst>
          <pc:docMk/>
          <pc:sldMk cId="0" sldId="261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7:04.493" v="7"/>
        <pc:sldMkLst>
          <pc:docMk/>
          <pc:sldMk cId="0" sldId="262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6:57.524" v="5"/>
        <pc:sldMkLst>
          <pc:docMk/>
          <pc:sldMk cId="0" sldId="263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6:50.493" v="3"/>
        <pc:sldMkLst>
          <pc:docMk/>
          <pc:sldMk cId="0" sldId="264"/>
        </pc:sldMkLst>
      </pc:sldChg>
      <pc:sldChg chg="modNotes">
        <pc:chgData name="Judy Edwards" userId="S::jedwards@electoralcommission.org.uk::97ec32ec-1920-4447-8ec7-1835dc49ef49" providerId="AD" clId="Web-{5B439A0B-8D6C-0730-4AFF-406685650293}" dt="2025-09-24T13:46:39.680" v="1"/>
        <pc:sldMkLst>
          <pc:docMk/>
          <pc:sldMk cId="0" sldId="272"/>
        </pc:sldMkLst>
      </pc:sldChg>
      <pc:sldChg chg="add">
        <pc:chgData name="Judy Edwards" userId="S::jedwards@electoralcommission.org.uk::97ec32ec-1920-4447-8ec7-1835dc49ef49" providerId="AD" clId="Web-{5B439A0B-8D6C-0730-4AFF-406685650293}" dt="2025-09-24T13:50:59.297" v="18"/>
        <pc:sldMkLst>
          <pc:docMk/>
          <pc:sldMk cId="4051139262" sldId="407"/>
        </pc:sldMkLst>
      </pc:sldChg>
    </pc:docChg>
  </pc:docChgLst>
</pc:chgInfo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CC2ADF-02E2-45F0-B6AA-7ECE0EA0619C}" authorId="{56C32C70-2883-163F-5014-5FE16F94397E}" status="resolved" created="2025-09-23T16:27:33.062" complete="100000">
    <pc:sldMkLst xmlns:pc="http://schemas.microsoft.com/office/powerpoint/2013/main/command">
      <pc:docMk/>
      <pc:sldMk cId="0" sldId="256"/>
    </pc:sldMkLst>
    <p188:replyLst>
      <p188:reply id="{6AA82F2B-D119-4856-B36F-59DB8FBDB718}" authorId="{AD599016-E291-16CD-F184-32B8BDFB7AD5}" created="2025-09-24T13:51:19.954">
        <p188:txBody>
          <a:bodyPr/>
          <a:lstStyle/>
          <a:p>
            <a:r>
              <a:rPr lang="en-US"/>
              <a:t>Added intro slide on next slide</a:t>
            </a:r>
          </a:p>
        </p188:txBody>
      </p188:reply>
    </p188:replyLst>
    <p188:txBody>
      <a:bodyPr/>
      <a:lstStyle/>
      <a:p>
        <a:r>
          <a:rPr lang="en-GB"/>
          <a:t>I think we need to introduce/ reference the election straight away</a:t>
        </a:r>
      </a:p>
    </p188:txBody>
  </p188:cm>
</p188:cmLst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C06F58-4FF2-4D30-8B57-23EF134AF891}" authorId="{56C32C70-2883-163F-5014-5FE16F94397E}" status="resolved" created="2025-09-23T16:26:52.580" complete="100000">
    <pc:sldMkLst xmlns:pc="http://schemas.microsoft.com/office/powerpoint/2013/main/command">
      <pc:docMk/>
      <pc:sldMk cId="0" sldId="257"/>
    </pc:sldMkLst>
    <p188:replyLst>
      <p188:reply id="{BCF3EC9E-59BE-4216-B120-470BB1BF6A8F}" authorId="{AD599016-E291-16CD-F184-32B8BDFB7AD5}" created="2025-09-24T13:50:22.656">
        <p188:txBody>
          <a:bodyPr/>
          <a:lstStyle/>
          <a:p>
            <a:r>
              <a:rPr lang="en-US"/>
              <a:t>Content no longer repeated with short activities, wrong slides were saved. Correct short activities now saved.</a:t>
            </a:r>
          </a:p>
        </p188:txBody>
      </p188:reply>
    </p188:replyLst>
    <p188:txBody>
      <a:bodyPr/>
      <a:lstStyle/>
      <a:p>
        <a:r>
          <a:rPr lang="en-GB"/>
          <a:t>Ideally, we wouldn’t have repeated content from the short activities </a:t>
        </a:r>
      </a:p>
    </p188:txBody>
  </p188:cm>
</p188:cmLst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EB394F3-B655-4A9E-95C0-1EC3831B4F64}" authorId="{56C32C70-2883-163F-5014-5FE16F94397E}" status="resolved" created="2025-09-23T16:30:01.615" complete="100000">
    <pc:sldMkLst xmlns:pc="http://schemas.microsoft.com/office/powerpoint/2013/main/command">
      <pc:docMk/>
      <pc:sldMk cId="0" sldId="260"/>
    </pc:sldMkLst>
    <p188:replyLst>
      <p188:reply id="{C733D9EB-ABEB-4628-B9A5-2292F9112F20}" authorId="{AD599016-E291-16CD-F184-32B8BDFB7AD5}" created="2025-09-24T13:48:28.621">
        <p188:txBody>
          <a:bodyPr/>
          <a:lstStyle/>
          <a:p>
            <a:r>
              <a:rPr lang="en-US"/>
              <a:t>Have added notes to slides (these got lost). Is this sufficient or is more needed?</a:t>
            </a:r>
          </a:p>
        </p188:txBody>
      </p188:reply>
    </p188:replyLst>
    <p188:txBody>
      <a:bodyPr/>
      <a:lstStyle/>
      <a:p>
        <a:r>
          <a:rPr lang="en-GB"/>
          <a:t>After reading the teacher notes, it is not clear how to deliver this.  I think this needs more guidance for teachers. </a:t>
        </a:r>
      </a:p>
    </p188:txBody>
  </p188:cm>
</p188:cmLst>
</file>

<file path=ppt/comments/modernComment_197_F1777A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63589D-3900-4A99-9595-75A74A4B557A}" authorId="{AD599016-E291-16CD-F184-32B8BDFB7AD5}" created="2025-09-24T13:36:58.218">
    <pc:sldMkLst xmlns:pc="http://schemas.microsoft.com/office/powerpoint/2013/main/command">
      <pc:docMk/>
      <pc:sldMk cId="4051139262" sldId="407"/>
    </pc:sldMkLst>
    <p188:txBody>
      <a:bodyPr/>
      <a:lstStyle/>
      <a:p>
        <a:r>
          <a:rPr lang="en-US"/>
          <a:t>Added intro slide here</a:t>
        </a:r>
      </a:p>
    </p188:txBody>
  </p188:cm>
  <p188:cm id="{C26B9DCD-2B72-47E3-A07B-204AED25B284}" authorId="{B3551D1C-5C0A-8636-E6BC-80EBA758799B}" created="2025-09-30T09:06:27.6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51139262" sldId="407"/>
      <ac:spMk id="5" creationId="{E9E8C3DD-C12B-47EA-430D-34B0F8C3C3ED}"/>
      <ac:txMk cp="56" len="6">
        <ac:context len="264" hash="1947421370"/>
      </ac:txMk>
    </ac:txMkLst>
    <p188:pos x="3910716" y="1378226"/>
    <p188:txBody>
      <a:bodyPr/>
      <a:lstStyle/>
      <a:p>
        <a:r>
          <a:rPr lang="en-GB"/>
          <a:t>Maybe amend to - 16 and over? Over 16?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comwales.org.uk/wp-content/uploads/2024/01/9681-CCfW-Know-Your-Rights-Poster-Artwork-English_AW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hildcomwales.org.uk/wp-content/uploads/2024/05/42_Articles_Welsh_English_85x110mm_cards_2024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9fxqVTxZe-lHkmWhW7EOIW4CH51F55q/view?usp=drive_lin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12E00-3AC1-8453-3863-4192CDB26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097AC-62EF-CD26-1E8F-217882F3E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0143A-F4DC-4B4A-4A4D-B045E72F7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can be used to introduce the election. </a:t>
            </a:r>
            <a:endParaRPr lang="en-US">
              <a:solidFill>
                <a:srgbClr val="444444"/>
              </a:solidFill>
            </a:endParaRPr>
          </a:p>
          <a:p>
            <a:endParaRPr lang="en-US"/>
          </a:p>
          <a:p>
            <a:r>
              <a:rPr lang="en-US"/>
              <a:t>Key info: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en-US"/>
              <a:t>The election will take place on 7 May 2026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en-US"/>
              <a:t>You need to be 16, living in Wales and registered to vote to vote in this election </a:t>
            </a:r>
            <a:endParaRPr lang="en-US">
              <a:solidFill>
                <a:srgbClr val="444444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en-US"/>
              <a:t>You will be voting for the political party or independent candidate you want to represent you in the Senedd</a:t>
            </a:r>
            <a:endParaRPr lang="en-US">
              <a:solidFill>
                <a:srgbClr val="000000"/>
              </a:solidFill>
            </a:endParaRPr>
          </a:p>
          <a:p>
            <a:pPr marL="171450" indent="-171450">
              <a:buFont typeface="Calibri,Sans-Serif"/>
              <a:buChar char="-"/>
            </a:pPr>
            <a:r>
              <a:rPr lang="en-US">
                <a:solidFill>
                  <a:srgbClr val="000000"/>
                </a:solidFill>
              </a:rPr>
              <a:t>You have a right to have your say, and casting your vote in the Senedd election is one way you can have your say and make your voice heard</a:t>
            </a:r>
            <a:endParaRPr lang="en-US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EE026-8407-5D01-79A5-4ADC7E67A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D6723-1A60-0442-910D-F7FD63281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6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Wrap up the session by reflecting on these questions.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33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Watch the video about children's rights.</a:t>
            </a:r>
            <a:endParaRPr lang="en-US">
              <a:solidFill>
                <a:srgbClr val="444444"/>
              </a:solidFill>
            </a:endParaRPr>
          </a:p>
          <a:p>
            <a:r>
              <a:rPr lang="en-GB">
                <a:solidFill>
                  <a:srgbClr val="002060"/>
                </a:solidFill>
              </a:rPr>
              <a:t>Explain to pupils that in this session you will be thinking about children’s rights and how it links to voting in the Senedd election.</a:t>
            </a:r>
            <a:endParaRPr lang="en-US">
              <a:solidFill>
                <a:srgbClr val="444444"/>
              </a:solidFill>
            </a:endParaRPr>
          </a:p>
          <a:p>
            <a:r>
              <a:rPr lang="en-GB">
                <a:solidFill>
                  <a:srgbClr val="002060"/>
                </a:solidFill>
              </a:rPr>
              <a:t>“Children’s rights are the things you need to grow up feeling happy, healthy and safe. Everyone child and young person in Wales has these rights.”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06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Explain that there is a person whose job it is to stand up for their rights.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22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Facilitate the activity.</a:t>
            </a:r>
            <a:endParaRPr lang="en-US">
              <a:solidFill>
                <a:srgbClr val="444444"/>
              </a:solidFill>
            </a:endParaRPr>
          </a:p>
          <a:p>
            <a:r>
              <a:rPr lang="en-GB">
                <a:solidFill>
                  <a:srgbClr val="444444"/>
                </a:solidFill>
                <a:hlinkClick r:id="rId3"/>
              </a:rPr>
              <a:t>Know Your Rights poster</a:t>
            </a:r>
            <a:r>
              <a:rPr lang="en-GB">
                <a:solidFill>
                  <a:srgbClr val="002060"/>
                </a:solidFill>
              </a:rPr>
              <a:t> or </a:t>
            </a:r>
            <a:r>
              <a:rPr lang="en-GB">
                <a:solidFill>
                  <a:srgbClr val="444444"/>
                </a:solidFill>
                <a:hlinkClick r:id="rId4"/>
              </a:rPr>
              <a:t>Symbols Pack</a:t>
            </a:r>
            <a:r>
              <a:rPr lang="en-GB" u="sng"/>
              <a:t>.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use these slides to r</a:t>
            </a:r>
            <a:r>
              <a:rPr lang="en-GB" err="1">
                <a:solidFill>
                  <a:srgbClr val="002060"/>
                </a:solidFill>
              </a:rPr>
              <a:t>emind</a:t>
            </a:r>
            <a:r>
              <a:rPr lang="en-GB">
                <a:solidFill>
                  <a:srgbClr val="002060"/>
                </a:solidFill>
              </a:rPr>
              <a:t> pupils about who they can talk to if they are worried about being denied their rights.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83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use these slides to r</a:t>
            </a:r>
            <a:r>
              <a:rPr lang="en-GB" err="1">
                <a:solidFill>
                  <a:srgbClr val="002060"/>
                </a:solidFill>
              </a:rPr>
              <a:t>emind</a:t>
            </a:r>
            <a:r>
              <a:rPr lang="en-GB">
                <a:solidFill>
                  <a:srgbClr val="002060"/>
                </a:solidFill>
              </a:rPr>
              <a:t> pupils about who they can talk to if they are worried about being denied their rights.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43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You can use these slides to r</a:t>
            </a:r>
            <a:r>
              <a:rPr lang="en-GB" err="1">
                <a:solidFill>
                  <a:srgbClr val="002060"/>
                </a:solidFill>
              </a:rPr>
              <a:t>emind</a:t>
            </a:r>
            <a:r>
              <a:rPr lang="en-GB">
                <a:solidFill>
                  <a:srgbClr val="002060"/>
                </a:solidFill>
              </a:rPr>
              <a:t> pupils about who they can talk to if they are worried about being denied their rights. 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Play the video. </a:t>
            </a:r>
            <a:endParaRPr lang="en-US">
              <a:solidFill>
                <a:srgbClr val="444444"/>
              </a:solidFill>
            </a:endParaRPr>
          </a:p>
          <a:p>
            <a:r>
              <a:rPr lang="en-US"/>
              <a:t>Highlight that you have a right to have your say, and casting your vote in the Senedd election is one way you can have your say and make your voice heard.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57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Facilitate the activity. </a:t>
            </a:r>
            <a:endParaRPr lang="en-US">
              <a:solidFill>
                <a:srgbClr val="444444"/>
              </a:solidFill>
            </a:endParaRPr>
          </a:p>
          <a:p>
            <a:r>
              <a:rPr lang="en-US"/>
              <a:t>Worksheet: </a:t>
            </a:r>
            <a:r>
              <a:rPr lang="en-US">
                <a:solidFill>
                  <a:srgbClr val="444444"/>
                </a:solidFill>
                <a:hlinkClick r:id="rId3"/>
              </a:rPr>
              <a:t>https://drive.google.com/file/d/1k9fxqVTxZe-lHkmWhW7EOIW4CH51F55q/view?usp=drive_link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microsoft.com/office/2018/10/relationships/comments" Target="../comments/modernComment_100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k9fxqVTxZe-lHkmWhW7EOIW4CH51F55q/view?usp=drive_link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www.complantcymru.org.uk" TargetMode="External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7_F1777ABE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JPZ_31njq4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microsoft.com/office/2018/10/relationships/comments" Target="../comments/modernComment_101_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ildcomwales.org.uk/wp-content/uploads/2024/01/9681-CCfW-Know-Your-Rights-Poster-Artwork-English_AW.pdf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0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hyperlink" Target="https://www.complantcymru.org.uk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hyperlink" Target="https://www.childcomwales.org.uk/resources/monthly-matters/" TargetMode="External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QBtRPxzqu4?feature=oembed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45083" y="6189910"/>
            <a:ext cx="4514107" cy="2572836"/>
          </a:xfrm>
          <a:custGeom>
            <a:avLst/>
            <a:gdLst/>
            <a:ahLst/>
            <a:cxnLst/>
            <a:rect l="l" t="t" r="r" b="b"/>
            <a:pathLst>
              <a:path w="4514107" h="2572836">
                <a:moveTo>
                  <a:pt x="0" y="0"/>
                </a:moveTo>
                <a:lnTo>
                  <a:pt x="4514106" y="0"/>
                </a:lnTo>
                <a:lnTo>
                  <a:pt x="4514106" y="2572835"/>
                </a:lnTo>
                <a:lnTo>
                  <a:pt x="0" y="25728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268" t="-6571" r="-9886" b="-8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435806" y="1626475"/>
            <a:ext cx="13416389" cy="351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6"/>
              </a:lnSpc>
            </a:pPr>
            <a:r>
              <a:rPr lang="en-US" sz="9169" b="1" spc="577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Children’s Rights and </a:t>
            </a:r>
          </a:p>
          <a:p>
            <a:pPr algn="ctr">
              <a:lnSpc>
                <a:spcPts val="17879"/>
              </a:lnSpc>
            </a:pPr>
            <a:r>
              <a:rPr lang="en-US" sz="9169" b="1" spc="577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the Senedd Election</a:t>
            </a:r>
          </a:p>
        </p:txBody>
      </p:sp>
      <p:sp>
        <p:nvSpPr>
          <p:cNvPr id="5" name="Freeform 5"/>
          <p:cNvSpPr/>
          <p:nvPr/>
        </p:nvSpPr>
        <p:spPr>
          <a:xfrm rot="6361300">
            <a:off x="15684821" y="25938"/>
            <a:ext cx="1276449" cy="2591775"/>
          </a:xfrm>
          <a:custGeom>
            <a:avLst/>
            <a:gdLst/>
            <a:ahLst/>
            <a:cxnLst/>
            <a:rect l="l" t="t" r="r" b="b"/>
            <a:pathLst>
              <a:path w="1276449" h="2591775">
                <a:moveTo>
                  <a:pt x="0" y="0"/>
                </a:moveTo>
                <a:lnTo>
                  <a:pt x="1276449" y="0"/>
                </a:lnTo>
                <a:lnTo>
                  <a:pt x="1276449" y="2591775"/>
                </a:lnTo>
                <a:lnTo>
                  <a:pt x="0" y="2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828678">
            <a:off x="-17448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49" y="0"/>
                </a:lnTo>
                <a:lnTo>
                  <a:pt x="2473149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1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76208" y="3299582"/>
            <a:ext cx="15606791" cy="6740137"/>
            <a:chOff x="0" y="0"/>
            <a:chExt cx="6324465" cy="24354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24465" cy="2435476"/>
            </a:xfrm>
            <a:custGeom>
              <a:avLst/>
              <a:gdLst/>
              <a:ahLst/>
              <a:cxnLst/>
              <a:rect l="l" t="t" r="r" b="b"/>
              <a:pathLst>
                <a:path w="6324465" h="2435476">
                  <a:moveTo>
                    <a:pt x="52823" y="0"/>
                  </a:moveTo>
                  <a:lnTo>
                    <a:pt x="6271642" y="0"/>
                  </a:lnTo>
                  <a:cubicBezTo>
                    <a:pt x="6285651" y="0"/>
                    <a:pt x="6299087" y="5565"/>
                    <a:pt x="6308993" y="15472"/>
                  </a:cubicBezTo>
                  <a:cubicBezTo>
                    <a:pt x="6318900" y="25378"/>
                    <a:pt x="6324465" y="38814"/>
                    <a:pt x="6324465" y="52823"/>
                  </a:cubicBezTo>
                  <a:lnTo>
                    <a:pt x="6324465" y="2382653"/>
                  </a:lnTo>
                  <a:cubicBezTo>
                    <a:pt x="6324465" y="2411826"/>
                    <a:pt x="6300815" y="2435476"/>
                    <a:pt x="6271642" y="2435476"/>
                  </a:cubicBezTo>
                  <a:lnTo>
                    <a:pt x="52823" y="2435476"/>
                  </a:lnTo>
                  <a:cubicBezTo>
                    <a:pt x="38814" y="2435476"/>
                    <a:pt x="25378" y="2429910"/>
                    <a:pt x="15472" y="2420004"/>
                  </a:cubicBezTo>
                  <a:cubicBezTo>
                    <a:pt x="5565" y="2410098"/>
                    <a:pt x="0" y="2396662"/>
                    <a:pt x="0" y="2382653"/>
                  </a:cubicBezTo>
                  <a:lnTo>
                    <a:pt x="0" y="52823"/>
                  </a:lnTo>
                  <a:cubicBezTo>
                    <a:pt x="0" y="23650"/>
                    <a:pt x="23650" y="0"/>
                    <a:pt x="52823" y="0"/>
                  </a:cubicBezTo>
                  <a:close/>
                </a:path>
              </a:pathLst>
            </a:custGeom>
            <a:solidFill>
              <a:srgbClr val="FFFCBE"/>
            </a:solidFill>
            <a:ln w="38100" cap="rnd">
              <a:solidFill>
                <a:srgbClr val="FF696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324465" cy="2454526"/>
            </a:xfrm>
            <a:prstGeom prst="rect">
              <a:avLst/>
            </a:prstGeom>
          </p:spPr>
          <p:txBody>
            <a:bodyPr lIns="32737" tIns="32737" rIns="32737" bIns="32737" rtlCol="0" anchor="ctr"/>
            <a:lstStyle/>
            <a:p>
              <a:pPr algn="ctr">
                <a:lnSpc>
                  <a:spcPts val="170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>
            <a:hlinkClick r:id="rId4" tooltip="https://www.complantcymru.org.uk"/>
          </p:cNvPr>
          <p:cNvSpPr/>
          <p:nvPr/>
        </p:nvSpPr>
        <p:spPr>
          <a:xfrm>
            <a:off x="15432492" y="8628403"/>
            <a:ext cx="2466940" cy="1325880"/>
          </a:xfrm>
          <a:custGeom>
            <a:avLst/>
            <a:gdLst/>
            <a:ahLst/>
            <a:cxnLst/>
            <a:rect l="l" t="t" r="r" b="b"/>
            <a:pathLst>
              <a:path w="2466940" h="1325880">
                <a:moveTo>
                  <a:pt x="0" y="0"/>
                </a:moveTo>
                <a:lnTo>
                  <a:pt x="2466941" y="0"/>
                </a:lnTo>
                <a:lnTo>
                  <a:pt x="2466941" y="1325880"/>
                </a:lnTo>
                <a:lnTo>
                  <a:pt x="0" y="13258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429576" y="3501045"/>
            <a:ext cx="12688305" cy="605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2"/>
              </a:lnSpc>
            </a:pPr>
            <a:r>
              <a:rPr lang="en-US" sz="420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Using </a:t>
            </a:r>
            <a:r>
              <a:rPr lang="en-US" sz="4200" u="sng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  <a:hlinkClick r:id="rId6" tooltip="https://drive.google.com/file/d/1k9fxqVTxZe-lHkmWhW7EOIW4CH51F55q/view?usp=drive_link"/>
              </a:rPr>
              <a:t>the worksheet:</a:t>
            </a: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420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Match your rights to the issues. All of the issues can be affected by politicians in the Senedd.</a:t>
            </a: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420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Cut the issues out</a:t>
            </a: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420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Work as a team to rank them in order of importance</a:t>
            </a: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420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Feedback to the whole group/ class</a:t>
            </a:r>
          </a:p>
        </p:txBody>
      </p:sp>
      <p:sp>
        <p:nvSpPr>
          <p:cNvPr id="8" name="Freeform 8"/>
          <p:cNvSpPr/>
          <p:nvPr/>
        </p:nvSpPr>
        <p:spPr>
          <a:xfrm rot="346619">
            <a:off x="14344232" y="402969"/>
            <a:ext cx="3328851" cy="4665435"/>
          </a:xfrm>
          <a:custGeom>
            <a:avLst/>
            <a:gdLst/>
            <a:ahLst/>
            <a:cxnLst/>
            <a:rect l="l" t="t" r="r" b="b"/>
            <a:pathLst>
              <a:path w="3328851" h="4665435">
                <a:moveTo>
                  <a:pt x="0" y="0"/>
                </a:moveTo>
                <a:lnTo>
                  <a:pt x="3328850" y="0"/>
                </a:lnTo>
                <a:lnTo>
                  <a:pt x="3328850" y="4665435"/>
                </a:lnTo>
                <a:lnTo>
                  <a:pt x="0" y="46654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769431" flipV="1">
            <a:off x="11330385" y="2597204"/>
            <a:ext cx="2938328" cy="833751"/>
          </a:xfrm>
          <a:custGeom>
            <a:avLst/>
            <a:gdLst/>
            <a:ahLst/>
            <a:cxnLst/>
            <a:rect l="l" t="t" r="r" b="b"/>
            <a:pathLst>
              <a:path w="2938328" h="833751">
                <a:moveTo>
                  <a:pt x="0" y="833751"/>
                </a:moveTo>
                <a:lnTo>
                  <a:pt x="2938328" y="833751"/>
                </a:lnTo>
                <a:lnTo>
                  <a:pt x="2938328" y="0"/>
                </a:lnTo>
                <a:lnTo>
                  <a:pt x="0" y="0"/>
                </a:lnTo>
                <a:lnTo>
                  <a:pt x="0" y="83375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609656" y="758026"/>
            <a:ext cx="9591744" cy="1752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2"/>
              </a:lnSpc>
            </a:pPr>
            <a:r>
              <a:rPr lang="en-US" sz="5030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How do my rights link to voting in Wales?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69" y="4195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28800" y="1562100"/>
            <a:ext cx="14164580" cy="744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GB" sz="4400">
                <a:latin typeface="VAGRounded Lt Normal" pitchFamily="2" charset="0"/>
              </a:rPr>
              <a:t>🤔 What issues are important to you? Can anyone link an issue to one of your rights?</a:t>
            </a:r>
          </a:p>
          <a:p>
            <a:br>
              <a:rPr lang="en-GB" sz="4400">
                <a:latin typeface="VAGRounded Lt Normal" pitchFamily="2" charset="0"/>
              </a:rPr>
            </a:br>
            <a:endParaRPr lang="en-GB" sz="4400">
              <a:latin typeface="VAGRounded Lt Normal" pitchFamily="2" charset="0"/>
            </a:endParaRPr>
          </a:p>
          <a:p>
            <a:r>
              <a:rPr lang="en-GB" sz="4400">
                <a:latin typeface="VAGRounded Lt Normal" pitchFamily="2" charset="0"/>
              </a:rPr>
              <a:t>📣 How can you have your say on these issues in your school, community, or nationally?</a:t>
            </a:r>
          </a:p>
          <a:p>
            <a:br>
              <a:rPr lang="en-GB" sz="4400">
                <a:latin typeface="VAGRounded Lt Normal" pitchFamily="2" charset="0"/>
              </a:rPr>
            </a:br>
            <a:endParaRPr lang="en-GB" sz="4400">
              <a:latin typeface="VAGRounded Lt Normal" pitchFamily="2" charset="0"/>
            </a:endParaRPr>
          </a:p>
          <a:p>
            <a:r>
              <a:rPr lang="en-GB" sz="4400">
                <a:latin typeface="VAGRounded Lt Normal" pitchFamily="2" charset="0"/>
              </a:rPr>
              <a:t>‼️ And remember - to have your say as part of the election, you need to register to vote. It’s quick, easy, and you can do it all online.</a:t>
            </a:r>
          </a:p>
        </p:txBody>
      </p:sp>
      <p:sp>
        <p:nvSpPr>
          <p:cNvPr id="4" name="Freeform 4"/>
          <p:cNvSpPr/>
          <p:nvPr/>
        </p:nvSpPr>
        <p:spPr>
          <a:xfrm rot="6361300">
            <a:off x="15882902" y="125956"/>
            <a:ext cx="1153706" cy="2342551"/>
          </a:xfrm>
          <a:custGeom>
            <a:avLst/>
            <a:gdLst/>
            <a:ahLst/>
            <a:cxnLst/>
            <a:rect l="l" t="t" r="r" b="b"/>
            <a:pathLst>
              <a:path w="1153706" h="2342551">
                <a:moveTo>
                  <a:pt x="0" y="0"/>
                </a:moveTo>
                <a:lnTo>
                  <a:pt x="1153707" y="0"/>
                </a:lnTo>
                <a:lnTo>
                  <a:pt x="1153707" y="2342551"/>
                </a:lnTo>
                <a:lnTo>
                  <a:pt x="0" y="2342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828678">
            <a:off x="-207875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50" y="0"/>
                </a:lnTo>
                <a:lnTo>
                  <a:pt x="2473150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EBA7-1196-F0EC-10C8-2B2078D94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EFD267-C2AB-6035-E30E-8928431CE77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C21E089-633A-BC52-CDDB-0E47B1B6B65D}"/>
              </a:ext>
            </a:extLst>
          </p:cNvPr>
          <p:cNvSpPr/>
          <p:nvPr/>
        </p:nvSpPr>
        <p:spPr>
          <a:xfrm>
            <a:off x="16894521" y="374978"/>
            <a:ext cx="1139712" cy="1307447"/>
          </a:xfrm>
          <a:custGeom>
            <a:avLst/>
            <a:gdLst/>
            <a:ahLst/>
            <a:cxnLst/>
            <a:rect l="l" t="t" r="r" b="b"/>
            <a:pathLst>
              <a:path w="1139712" h="1307446">
                <a:moveTo>
                  <a:pt x="0" y="0"/>
                </a:moveTo>
                <a:lnTo>
                  <a:pt x="1139711" y="0"/>
                </a:lnTo>
                <a:lnTo>
                  <a:pt x="1139711" y="1307446"/>
                </a:lnTo>
                <a:lnTo>
                  <a:pt x="0" y="13074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655" t="-6571" r="-121173" b="-8673"/>
            </a:stretch>
          </a:blipFill>
        </p:spPr>
        <p:txBody>
          <a:bodyPr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C4ED8BA-F100-A612-C241-C39F9CF214AF}"/>
              </a:ext>
            </a:extLst>
          </p:cNvPr>
          <p:cNvSpPr txBox="1"/>
          <p:nvPr/>
        </p:nvSpPr>
        <p:spPr>
          <a:xfrm>
            <a:off x="2435807" y="213053"/>
            <a:ext cx="13416389" cy="1377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01"/>
              </a:lnSpc>
            </a:pPr>
            <a:r>
              <a:rPr lang="en-US" sz="7950" b="1" spc="504">
                <a:solidFill>
                  <a:srgbClr val="4EA96F"/>
                </a:solidFill>
                <a:latin typeface="VAG Rounded Next Bold"/>
                <a:sym typeface="VAG Rounded Next Bold"/>
              </a:rPr>
              <a:t>2026 Senedd Election</a:t>
            </a:r>
            <a:endParaRPr lang="en-US" sz="405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9E8C3DD-C12B-47EA-430D-34B0F8C3C3ED}"/>
              </a:ext>
            </a:extLst>
          </p:cNvPr>
          <p:cNvSpPr txBox="1"/>
          <p:nvPr/>
        </p:nvSpPr>
        <p:spPr>
          <a:xfrm>
            <a:off x="661284" y="2180900"/>
            <a:ext cx="16233237" cy="7355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>
                <a:solidFill>
                  <a:srgbClr val="000000"/>
                </a:solidFill>
                <a:latin typeface="VAG Rounded Next Bold"/>
                <a:sym typeface="VAG Rounded Next Bold"/>
              </a:rPr>
              <a:t>The election will take place on 7 May 2026</a:t>
            </a:r>
            <a:endParaRPr lang="en-US" sz="4050">
              <a:ea typeface="Calibri" panose="020F0502020204030204"/>
              <a:cs typeface="Calibri" panose="020F0502020204030204"/>
            </a:endParaRPr>
          </a:p>
          <a:p>
            <a:pPr>
              <a:lnSpc>
                <a:spcPts val="4067"/>
              </a:lnSpc>
            </a:pPr>
            <a:endParaRPr lang="en-US" sz="2850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You need to be 16 and living in Wales to vote in this election</a:t>
            </a:r>
          </a:p>
          <a:p>
            <a:pPr>
              <a:lnSpc>
                <a:spcPts val="4067"/>
              </a:lnSpc>
            </a:pPr>
            <a:endParaRPr lang="en-US" sz="2850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You must register to cast your vote</a:t>
            </a:r>
          </a:p>
          <a:p>
            <a:pPr marL="514350" indent="-514350" algn="l">
              <a:lnSpc>
                <a:spcPts val="4067"/>
              </a:lnSpc>
              <a:buFont typeface="Arial"/>
              <a:buChar char="•"/>
            </a:pPr>
            <a:endParaRPr lang="en-US" sz="2850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marL="514350" indent="-514350">
              <a:buFont typeface="Arial"/>
              <a:buChar char="•"/>
            </a:pPr>
            <a:r>
              <a:rPr lang="en-US" sz="2850" b="1" spc="183">
                <a:solidFill>
                  <a:srgbClr val="000000"/>
                </a:solidFill>
                <a:latin typeface="VAG Rounded Next Bold"/>
              </a:rPr>
              <a:t>You have a right to have your say, and casting your vote in the Senedd election is one way you can have your say</a:t>
            </a:r>
            <a:endParaRPr lang="en-US" sz="2850" b="1" spc="183">
              <a:solidFill>
                <a:srgbClr val="000000"/>
              </a:solidFill>
              <a:latin typeface="VAG Rounded Next Bold"/>
              <a:ea typeface="Calibri"/>
              <a:cs typeface="Calibri"/>
            </a:endParaRP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endParaRPr lang="en-US" sz="2850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algn="l">
              <a:lnSpc>
                <a:spcPts val="4067"/>
              </a:lnSpc>
            </a:pPr>
            <a:endParaRPr lang="en-US" sz="2906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  <a:p>
            <a:pPr algn="l">
              <a:lnSpc>
                <a:spcPts val="4067"/>
              </a:lnSpc>
            </a:pPr>
            <a:endParaRPr lang="en-US" sz="2906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</a:pPr>
            <a:endParaRPr lang="en-US" sz="2906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</a:pPr>
            <a:endParaRPr lang="en-US" sz="2906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  <a:spcBef>
                <a:spcPct val="0"/>
              </a:spcBef>
            </a:pPr>
            <a:endParaRPr lang="en-US" sz="2906" b="1" spc="183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1392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Online Media 4" descr="What are children's rights?">
            <a:hlinkClick r:id="" action="ppaction://media"/>
            <a:extLst>
              <a:ext uri="{FF2B5EF4-FFF2-40B4-BE49-F238E27FC236}">
                <a16:creationId xmlns:a16="http://schemas.microsoft.com/office/drawing/2014/main" id="{F8889798-1408-4D53-4540-2F0DCE9C05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00200" y="1031113"/>
            <a:ext cx="14557122" cy="8224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1028700"/>
            <a:ext cx="6074658" cy="6074658"/>
            <a:chOff x="0" y="0"/>
            <a:chExt cx="13884457" cy="13884457"/>
          </a:xfrm>
        </p:grpSpPr>
        <p:sp>
          <p:nvSpPr>
            <p:cNvPr id="4" name="Freeform 4"/>
            <p:cNvSpPr/>
            <p:nvPr/>
          </p:nvSpPr>
          <p:spPr>
            <a:xfrm>
              <a:off x="-342874" y="-11125"/>
              <a:ext cx="14570202" cy="13906705"/>
            </a:xfrm>
            <a:custGeom>
              <a:avLst/>
              <a:gdLst/>
              <a:ahLst/>
              <a:cxnLst/>
              <a:rect l="l" t="t" r="r" b="b"/>
              <a:pathLst>
                <a:path w="14570202" h="13906705">
                  <a:moveTo>
                    <a:pt x="7285101" y="11125"/>
                  </a:moveTo>
                  <a:cubicBezTo>
                    <a:pt x="4797487" y="0"/>
                    <a:pt x="2494061" y="1320743"/>
                    <a:pt x="1247030" y="3473245"/>
                  </a:cubicBezTo>
                  <a:cubicBezTo>
                    <a:pt x="0" y="5625748"/>
                    <a:pt x="0" y="8280957"/>
                    <a:pt x="1247030" y="10433459"/>
                  </a:cubicBezTo>
                  <a:cubicBezTo>
                    <a:pt x="2494061" y="12585962"/>
                    <a:pt x="4797487" y="13906705"/>
                    <a:pt x="7285101" y="13895580"/>
                  </a:cubicBezTo>
                  <a:cubicBezTo>
                    <a:pt x="9772716" y="13906705"/>
                    <a:pt x="12076142" y="12585962"/>
                    <a:pt x="13323172" y="10433459"/>
                  </a:cubicBezTo>
                  <a:cubicBezTo>
                    <a:pt x="14570202" y="8280957"/>
                    <a:pt x="14570202" y="5625748"/>
                    <a:pt x="13323172" y="3473245"/>
                  </a:cubicBezTo>
                  <a:cubicBezTo>
                    <a:pt x="12076142" y="1320743"/>
                    <a:pt x="9772716" y="0"/>
                    <a:pt x="7285101" y="11125"/>
                  </a:cubicBezTo>
                  <a:close/>
                </a:path>
              </a:pathLst>
            </a:custGeom>
            <a:solidFill>
              <a:srgbClr val="4EA9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-254486" y="73238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3" y="10990"/>
                  </a:moveTo>
                  <a:cubicBezTo>
                    <a:pt x="4739280" y="0"/>
                    <a:pt x="2463801" y="1304718"/>
                    <a:pt x="1231900" y="3431105"/>
                  </a:cubicBezTo>
                  <a:cubicBezTo>
                    <a:pt x="0" y="5557493"/>
                    <a:pt x="0" y="8180486"/>
                    <a:pt x="1231900" y="10306873"/>
                  </a:cubicBezTo>
                  <a:cubicBezTo>
                    <a:pt x="2463801" y="12433261"/>
                    <a:pt x="4739280" y="13737979"/>
                    <a:pt x="7196713" y="13726989"/>
                  </a:cubicBezTo>
                  <a:cubicBezTo>
                    <a:pt x="9654147" y="13737979"/>
                    <a:pt x="11929626" y="12433261"/>
                    <a:pt x="13161527" y="10306873"/>
                  </a:cubicBezTo>
                  <a:cubicBezTo>
                    <a:pt x="14393428" y="8180486"/>
                    <a:pt x="14393428" y="5557493"/>
                    <a:pt x="13161527" y="3431105"/>
                  </a:cubicBezTo>
                  <a:cubicBezTo>
                    <a:pt x="11929626" y="1304718"/>
                    <a:pt x="9654147" y="0"/>
                    <a:pt x="7196713" y="10990"/>
                  </a:cubicBezTo>
                  <a:close/>
                </a:path>
              </a:pathLst>
            </a:custGeom>
            <a:blipFill>
              <a:blip r:embed="rId4"/>
              <a:stretch>
                <a:fillRect l="-51449" r="-56899" b="-83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31559" y="291481"/>
            <a:ext cx="8896992" cy="9204577"/>
            <a:chOff x="0" y="0"/>
            <a:chExt cx="982662" cy="10166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2662" cy="1016635"/>
            </a:xfrm>
            <a:custGeom>
              <a:avLst/>
              <a:gdLst/>
              <a:ahLst/>
              <a:cxnLst/>
              <a:rect l="l" t="t" r="r" b="b"/>
              <a:pathLst>
                <a:path w="982662" h="1016635">
                  <a:moveTo>
                    <a:pt x="26105" y="0"/>
                  </a:moveTo>
                  <a:lnTo>
                    <a:pt x="956557" y="0"/>
                  </a:lnTo>
                  <a:cubicBezTo>
                    <a:pt x="970975" y="0"/>
                    <a:pt x="982662" y="11688"/>
                    <a:pt x="982662" y="26105"/>
                  </a:cubicBezTo>
                  <a:lnTo>
                    <a:pt x="982662" y="990530"/>
                  </a:lnTo>
                  <a:cubicBezTo>
                    <a:pt x="982662" y="1004947"/>
                    <a:pt x="970975" y="1016635"/>
                    <a:pt x="956557" y="1016635"/>
                  </a:cubicBezTo>
                  <a:lnTo>
                    <a:pt x="26105" y="1016635"/>
                  </a:lnTo>
                  <a:cubicBezTo>
                    <a:pt x="11688" y="1016635"/>
                    <a:pt x="0" y="1004947"/>
                    <a:pt x="0" y="990530"/>
                  </a:cubicBezTo>
                  <a:lnTo>
                    <a:pt x="0" y="26105"/>
                  </a:lnTo>
                  <a:cubicBezTo>
                    <a:pt x="0" y="11688"/>
                    <a:pt x="11688" y="0"/>
                    <a:pt x="261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551" y="162475"/>
            <a:ext cx="1180214" cy="1353910"/>
          </a:xfrm>
          <a:custGeom>
            <a:avLst/>
            <a:gdLst/>
            <a:ahLst/>
            <a:cxnLst/>
            <a:rect l="l" t="t" r="r" b="b"/>
            <a:pathLst>
              <a:path w="1180214" h="1353910">
                <a:moveTo>
                  <a:pt x="0" y="0"/>
                </a:moveTo>
                <a:lnTo>
                  <a:pt x="1180214" y="0"/>
                </a:lnTo>
                <a:lnTo>
                  <a:pt x="1180214" y="1353910"/>
                </a:lnTo>
                <a:lnTo>
                  <a:pt x="0" y="13539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943266" flipH="1" flipV="1">
            <a:off x="3924676" y="7215323"/>
            <a:ext cx="3966579" cy="2037830"/>
          </a:xfrm>
          <a:custGeom>
            <a:avLst/>
            <a:gdLst/>
            <a:ahLst/>
            <a:cxnLst/>
            <a:rect l="l" t="t" r="r" b="b"/>
            <a:pathLst>
              <a:path w="3966579" h="2037830">
                <a:moveTo>
                  <a:pt x="3966578" y="2037830"/>
                </a:moveTo>
                <a:lnTo>
                  <a:pt x="0" y="2037830"/>
                </a:lnTo>
                <a:lnTo>
                  <a:pt x="0" y="0"/>
                </a:lnTo>
                <a:lnTo>
                  <a:pt x="3966578" y="0"/>
                </a:lnTo>
                <a:lnTo>
                  <a:pt x="3966578" y="203783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8801503" y="991594"/>
            <a:ext cx="7557104" cy="772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8"/>
              </a:lnSpc>
              <a:spcBef>
                <a:spcPct val="0"/>
              </a:spcBef>
            </a:pP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In Wales, there is a person called the </a:t>
            </a:r>
            <a:r>
              <a:rPr lang="en-US" sz="3992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Children’s Commissioner</a:t>
            </a: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. It’s their job to stand up for your rights.</a:t>
            </a:r>
          </a:p>
          <a:p>
            <a:pPr algn="ctr">
              <a:lnSpc>
                <a:spcPts val="5588"/>
              </a:lnSpc>
              <a:spcBef>
                <a:spcPct val="0"/>
              </a:spcBef>
            </a:pPr>
            <a:endParaRPr lang="en-US" sz="3992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ctr">
              <a:lnSpc>
                <a:spcPts val="5588"/>
              </a:lnSpc>
              <a:spcBef>
                <a:spcPct val="0"/>
              </a:spcBef>
            </a:pPr>
            <a:r>
              <a:rPr lang="en-US" sz="3992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Rocio Cifuentes</a:t>
            </a: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is the current Children’s Commissioner for Wales.</a:t>
            </a:r>
          </a:p>
          <a:p>
            <a:pPr algn="ctr">
              <a:lnSpc>
                <a:spcPts val="5588"/>
              </a:lnSpc>
              <a:spcBef>
                <a:spcPct val="0"/>
              </a:spcBef>
            </a:pPr>
            <a:endParaRPr lang="en-US" sz="3992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ctr">
              <a:lnSpc>
                <a:spcPts val="5588"/>
              </a:lnSpc>
              <a:spcBef>
                <a:spcPct val="0"/>
              </a:spcBef>
            </a:pP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She is </a:t>
            </a:r>
            <a:r>
              <a:rPr lang="en-US" sz="3992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not</a:t>
            </a: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 part of the Welsh Government. It’s </a:t>
            </a:r>
            <a:r>
              <a:rPr lang="en-US" sz="3992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her job</a:t>
            </a: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to tell the Government</a:t>
            </a:r>
            <a:r>
              <a:rPr lang="en-US" sz="3992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what they need to do to protect children’s rights.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86640" y="1412636"/>
            <a:ext cx="6387981" cy="8073278"/>
          </a:xfrm>
          <a:custGeom>
            <a:avLst/>
            <a:gdLst/>
            <a:ahLst/>
            <a:cxnLst/>
            <a:rect l="l" t="t" r="r" b="b"/>
            <a:pathLst>
              <a:path w="6387981" h="8073278">
                <a:moveTo>
                  <a:pt x="0" y="0"/>
                </a:moveTo>
                <a:lnTo>
                  <a:pt x="6387981" y="0"/>
                </a:lnTo>
                <a:lnTo>
                  <a:pt x="6387981" y="8073278"/>
                </a:lnTo>
                <a:lnTo>
                  <a:pt x="0" y="80732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974621" y="2140766"/>
            <a:ext cx="10689860" cy="734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Draw an outline of a body</a:t>
            </a: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Work together to think about all the things you need to grow up feeling happy, healthy and safe</a:t>
            </a: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Write/draw them inside your body </a:t>
            </a: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Use a </a:t>
            </a:r>
            <a:r>
              <a:rPr lang="en-US" sz="2778" u="sng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  <a:hlinkClick r:id="rId6" tooltip="https://www.childcomwales.org.uk/wp-content/uploads/2024/01/9681-CCfW-Know-Your-Rights-Poster-Artwork-English_AW.pdf"/>
              </a:rPr>
              <a:t>‘Know your rights’ poster</a:t>
            </a: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- see if your thoughts match any of your rights. </a:t>
            </a: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Think about the things that young people are denied - write them around the outside of the body</a:t>
            </a: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Feedback to the rest of the class/ group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70391" y="620249"/>
            <a:ext cx="7976393" cy="109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7"/>
              </a:lnSpc>
              <a:spcBef>
                <a:spcPct val="0"/>
              </a:spcBef>
            </a:pPr>
            <a:r>
              <a:rPr lang="en-US" sz="6405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Activity: Body of rights</a:t>
            </a:r>
          </a:p>
        </p:txBody>
      </p:sp>
      <p:sp>
        <p:nvSpPr>
          <p:cNvPr id="6" name="Freeform 6"/>
          <p:cNvSpPr/>
          <p:nvPr/>
        </p:nvSpPr>
        <p:spPr>
          <a:xfrm>
            <a:off x="16838158" y="8747552"/>
            <a:ext cx="1207521" cy="1297987"/>
          </a:xfrm>
          <a:custGeom>
            <a:avLst/>
            <a:gdLst/>
            <a:ahLst/>
            <a:cxnLst/>
            <a:rect l="l" t="t" r="r" b="b"/>
            <a:pathLst>
              <a:path w="1207521" h="1297987">
                <a:moveTo>
                  <a:pt x="0" y="0"/>
                </a:moveTo>
                <a:lnTo>
                  <a:pt x="1207521" y="0"/>
                </a:lnTo>
                <a:lnTo>
                  <a:pt x="1207521" y="1297987"/>
                </a:lnTo>
                <a:lnTo>
                  <a:pt x="0" y="12979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9999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1842" y="1539448"/>
            <a:ext cx="7208104" cy="72081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9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18099" y="2607462"/>
            <a:ext cx="5175589" cy="5072077"/>
          </a:xfrm>
          <a:custGeom>
            <a:avLst/>
            <a:gdLst/>
            <a:ahLst/>
            <a:cxnLst/>
            <a:rect l="l" t="t" r="r" b="b"/>
            <a:pathLst>
              <a:path w="5175589" h="5072077">
                <a:moveTo>
                  <a:pt x="0" y="0"/>
                </a:moveTo>
                <a:lnTo>
                  <a:pt x="5175589" y="0"/>
                </a:lnTo>
                <a:lnTo>
                  <a:pt x="5175589" y="5072076"/>
                </a:lnTo>
                <a:lnTo>
                  <a:pt x="0" y="5072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27041" y="4297497"/>
            <a:ext cx="8839978" cy="152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434"/>
              </a:lnSpc>
            </a:pPr>
            <a:r>
              <a:rPr lang="en-US" sz="8881" b="1" spc="355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Feeling worried?</a:t>
            </a:r>
          </a:p>
        </p:txBody>
      </p:sp>
      <p:sp>
        <p:nvSpPr>
          <p:cNvPr id="8" name="Freeform 8"/>
          <p:cNvSpPr/>
          <p:nvPr/>
        </p:nvSpPr>
        <p:spPr>
          <a:xfrm>
            <a:off x="16619121" y="8512105"/>
            <a:ext cx="1426558" cy="1533434"/>
          </a:xfrm>
          <a:custGeom>
            <a:avLst/>
            <a:gdLst/>
            <a:ahLst/>
            <a:cxnLst/>
            <a:rect l="l" t="t" r="r" b="b"/>
            <a:pathLst>
              <a:path w="1426558" h="1533434">
                <a:moveTo>
                  <a:pt x="0" y="0"/>
                </a:moveTo>
                <a:lnTo>
                  <a:pt x="1426558" y="0"/>
                </a:lnTo>
                <a:lnTo>
                  <a:pt x="1426558" y="1533434"/>
                </a:lnTo>
                <a:lnTo>
                  <a:pt x="0" y="15334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9999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43317" y="1028700"/>
            <a:ext cx="5420382" cy="5420382"/>
          </a:xfrm>
          <a:custGeom>
            <a:avLst/>
            <a:gdLst/>
            <a:ahLst/>
            <a:cxnLst/>
            <a:rect l="l" t="t" r="r" b="b"/>
            <a:pathLst>
              <a:path w="5420382" h="5420382">
                <a:moveTo>
                  <a:pt x="0" y="0"/>
                </a:moveTo>
                <a:lnTo>
                  <a:pt x="5420382" y="0"/>
                </a:lnTo>
                <a:lnTo>
                  <a:pt x="5420382" y="5420382"/>
                </a:lnTo>
                <a:lnTo>
                  <a:pt x="0" y="5420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520238" y="1681491"/>
            <a:ext cx="4466540" cy="4114800"/>
          </a:xfrm>
          <a:custGeom>
            <a:avLst/>
            <a:gdLst/>
            <a:ahLst/>
            <a:cxnLst/>
            <a:rect l="l" t="t" r="r" b="b"/>
            <a:pathLst>
              <a:path w="4466540" h="4114800">
                <a:moveTo>
                  <a:pt x="0" y="0"/>
                </a:moveTo>
                <a:lnTo>
                  <a:pt x="4466540" y="0"/>
                </a:lnTo>
                <a:lnTo>
                  <a:pt x="4466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46522" y="3180693"/>
            <a:ext cx="5420382" cy="5420382"/>
          </a:xfrm>
          <a:custGeom>
            <a:avLst/>
            <a:gdLst/>
            <a:ahLst/>
            <a:cxnLst/>
            <a:rect l="l" t="t" r="r" b="b"/>
            <a:pathLst>
              <a:path w="5420382" h="5420382">
                <a:moveTo>
                  <a:pt x="0" y="0"/>
                </a:moveTo>
                <a:lnTo>
                  <a:pt x="5420382" y="0"/>
                </a:lnTo>
                <a:lnTo>
                  <a:pt x="5420382" y="5420382"/>
                </a:lnTo>
                <a:lnTo>
                  <a:pt x="0" y="5420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91360" y="4383616"/>
            <a:ext cx="4530706" cy="3352723"/>
          </a:xfrm>
          <a:custGeom>
            <a:avLst/>
            <a:gdLst/>
            <a:ahLst/>
            <a:cxnLst/>
            <a:rect l="l" t="t" r="r" b="b"/>
            <a:pathLst>
              <a:path w="4530706" h="3352723">
                <a:moveTo>
                  <a:pt x="0" y="0"/>
                </a:moveTo>
                <a:lnTo>
                  <a:pt x="4530706" y="0"/>
                </a:lnTo>
                <a:lnTo>
                  <a:pt x="4530706" y="3352723"/>
                </a:lnTo>
                <a:lnTo>
                  <a:pt x="0" y="3352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504138" y="8601075"/>
            <a:ext cx="1278238" cy="1374002"/>
          </a:xfrm>
          <a:custGeom>
            <a:avLst/>
            <a:gdLst/>
            <a:ahLst/>
            <a:cxnLst/>
            <a:rect l="l" t="t" r="r" b="b"/>
            <a:pathLst>
              <a:path w="1278238" h="1374002">
                <a:moveTo>
                  <a:pt x="0" y="0"/>
                </a:moveTo>
                <a:lnTo>
                  <a:pt x="1278238" y="0"/>
                </a:lnTo>
                <a:lnTo>
                  <a:pt x="1278238" y="1374002"/>
                </a:lnTo>
                <a:lnTo>
                  <a:pt x="0" y="13740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99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416300" y="7277821"/>
            <a:ext cx="7564319" cy="1980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4"/>
              </a:lnSpc>
            </a:pPr>
            <a:r>
              <a:rPr lang="en-US" sz="3673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Speak to an adult you trust in school.</a:t>
            </a:r>
          </a:p>
          <a:p>
            <a:pPr algn="ctr">
              <a:lnSpc>
                <a:spcPts val="8264"/>
              </a:lnSpc>
            </a:pPr>
            <a:r>
              <a:rPr lang="en-US" sz="3673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Speak to an adult you trust at home.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70561" y="657225"/>
            <a:ext cx="6565663" cy="194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3600" b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Contact a support service like Childline or MEIC.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hlinkClick r:id="rId4" tooltip="https://www.childcomwales.org.uk/resources/monthly-matters/"/>
          </p:cNvPr>
          <p:cNvSpPr/>
          <p:nvPr/>
        </p:nvSpPr>
        <p:spPr>
          <a:xfrm rot="600587">
            <a:off x="10136661" y="851205"/>
            <a:ext cx="7194942" cy="5312265"/>
          </a:xfrm>
          <a:custGeom>
            <a:avLst/>
            <a:gdLst/>
            <a:ahLst/>
            <a:cxnLst/>
            <a:rect l="l" t="t" r="r" b="b"/>
            <a:pathLst>
              <a:path w="7194942" h="5312265">
                <a:moveTo>
                  <a:pt x="0" y="0"/>
                </a:moveTo>
                <a:lnTo>
                  <a:pt x="7194942" y="0"/>
                </a:lnTo>
                <a:lnTo>
                  <a:pt x="7194942" y="5312265"/>
                </a:lnTo>
                <a:lnTo>
                  <a:pt x="0" y="53122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459660">
            <a:off x="521717" y="677244"/>
            <a:ext cx="2664387" cy="266438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5CD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59660">
            <a:off x="872711" y="1206282"/>
            <a:ext cx="1979152" cy="1730859"/>
          </a:xfrm>
          <a:custGeom>
            <a:avLst/>
            <a:gdLst/>
            <a:ahLst/>
            <a:cxnLst/>
            <a:rect l="l" t="t" r="r" b="b"/>
            <a:pathLst>
              <a:path w="1979152" h="1730859">
                <a:moveTo>
                  <a:pt x="0" y="0"/>
                </a:moveTo>
                <a:lnTo>
                  <a:pt x="1979153" y="0"/>
                </a:lnTo>
                <a:lnTo>
                  <a:pt x="1979153" y="1730859"/>
                </a:lnTo>
                <a:lnTo>
                  <a:pt x="0" y="1730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347771">
            <a:off x="10364439" y="6129426"/>
            <a:ext cx="2592044" cy="4788996"/>
          </a:xfrm>
          <a:custGeom>
            <a:avLst/>
            <a:gdLst/>
            <a:ahLst/>
            <a:cxnLst/>
            <a:rect l="l" t="t" r="r" b="b"/>
            <a:pathLst>
              <a:path w="2592044" h="4788996">
                <a:moveTo>
                  <a:pt x="0" y="0"/>
                </a:moveTo>
                <a:lnTo>
                  <a:pt x="2592045" y="0"/>
                </a:lnTo>
                <a:lnTo>
                  <a:pt x="2592045" y="4788996"/>
                </a:lnTo>
                <a:lnTo>
                  <a:pt x="0" y="4788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89444">
            <a:off x="11417948" y="1097132"/>
            <a:ext cx="4938970" cy="3103368"/>
          </a:xfrm>
          <a:custGeom>
            <a:avLst/>
            <a:gdLst/>
            <a:ahLst/>
            <a:cxnLst/>
            <a:rect l="l" t="t" r="r" b="b"/>
            <a:pathLst>
              <a:path w="4938970" h="3103368">
                <a:moveTo>
                  <a:pt x="0" y="0"/>
                </a:moveTo>
                <a:lnTo>
                  <a:pt x="4938971" y="0"/>
                </a:lnTo>
                <a:lnTo>
                  <a:pt x="4938971" y="3103368"/>
                </a:lnTo>
                <a:lnTo>
                  <a:pt x="0" y="31033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20" r="-109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317121" y="394488"/>
            <a:ext cx="7513568" cy="182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200" b="1" spc="208">
                <a:solidFill>
                  <a:srgbClr val="333652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Ddim yn derbyn eich hawliau?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6011" y="3815356"/>
            <a:ext cx="8540900" cy="286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90"/>
              </a:lnSpc>
            </a:pPr>
            <a:r>
              <a:rPr lang="en-US" sz="3000" b="1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Gallwch</a:t>
            </a:r>
            <a:r>
              <a:rPr lang="en-US" sz="3000" b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gysylltu</a:t>
            </a:r>
            <a:r>
              <a:rPr lang="en-US" sz="3000" b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gyda’n</a:t>
            </a:r>
            <a:r>
              <a:rPr lang="en-US" sz="3000" b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tîm</a:t>
            </a:r>
            <a:r>
              <a:rPr lang="en-US" sz="3000" b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cymorth</a:t>
            </a:r>
            <a:r>
              <a:rPr lang="en-US" sz="3000" b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a </a:t>
            </a:r>
            <a:r>
              <a:rPr lang="en-US" sz="3000" b="1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chyngor</a:t>
            </a:r>
            <a:r>
              <a:rPr lang="en-US" sz="3000" b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trwy</a:t>
            </a:r>
            <a:r>
              <a:rPr lang="en-US" sz="3000" b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:</a:t>
            </a:r>
          </a:p>
          <a:p>
            <a:pPr marL="647700" lvl="1" indent="-323850" algn="just">
              <a:lnSpc>
                <a:spcPts val="5790"/>
              </a:lnSpc>
              <a:buFont typeface="Arial"/>
              <a:buChar char="•"/>
            </a:pPr>
            <a:r>
              <a:rPr lang="en-US" sz="3000" b="1" u="sng" err="1">
                <a:solidFill>
                  <a:srgbClr val="333652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ffonio</a:t>
            </a:r>
            <a:r>
              <a:rPr lang="en-US" sz="3000" b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: 01792 765600</a:t>
            </a:r>
          </a:p>
          <a:p>
            <a:pPr marL="647700" lvl="1" indent="-323850" algn="just">
              <a:lnSpc>
                <a:spcPts val="5790"/>
              </a:lnSpc>
              <a:buFont typeface="Arial"/>
              <a:buChar char="•"/>
            </a:pPr>
            <a:r>
              <a:rPr lang="en-US" sz="3000" b="1" u="sng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e-</a:t>
            </a:r>
            <a:r>
              <a:rPr lang="en-US" sz="3000" b="1" u="sng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bostio</a:t>
            </a:r>
            <a:r>
              <a:rPr lang="en-US" sz="3000" b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cyngor@complantcymru.org.uk</a:t>
            </a:r>
            <a:endParaRPr lang="en-US" sz="3000" b="1">
              <a:solidFill>
                <a:srgbClr val="333652"/>
              </a:solidFill>
              <a:latin typeface="Catamaran Semi-Bold"/>
              <a:ea typeface="Catamaran Semi-Bold"/>
              <a:cs typeface="Catamaran Semi-Bold"/>
              <a:sym typeface="Catamaran Semi-Bold"/>
            </a:endParaRPr>
          </a:p>
          <a:p>
            <a:pPr marL="647700" lvl="1" indent="-323850" algn="just">
              <a:lnSpc>
                <a:spcPts val="5790"/>
              </a:lnSpc>
              <a:buFont typeface="Arial"/>
              <a:buChar char="•"/>
            </a:pPr>
            <a:r>
              <a:rPr lang="en-US" sz="3000" b="1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danfon</a:t>
            </a:r>
            <a:r>
              <a:rPr lang="en-US" sz="3000" b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neges</a:t>
            </a:r>
            <a:r>
              <a:rPr lang="en-US" sz="3000" b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ar</a:t>
            </a:r>
            <a:r>
              <a:rPr lang="en-US" sz="3000" b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y </a:t>
            </a:r>
            <a:r>
              <a:rPr lang="en-US" sz="3000" b="1" u="sng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wefan</a:t>
            </a:r>
            <a:endParaRPr lang="en-US" sz="3000" b="1" u="sng">
              <a:solidFill>
                <a:srgbClr val="333652"/>
              </a:solidFill>
              <a:latin typeface="Catamaran Semi-Bold"/>
              <a:ea typeface="Catamaran Semi-Bold"/>
              <a:cs typeface="Catamaran Semi-Bold"/>
              <a:sym typeface="Catamaran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317121" y="2110257"/>
            <a:ext cx="6548222" cy="178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0"/>
              </a:lnSpc>
            </a:pPr>
            <a:r>
              <a:rPr lang="en-US" sz="5100" b="1" spc="204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Not getting your rights?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011" y="6978969"/>
            <a:ext cx="8540900" cy="287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20"/>
              </a:lnSpc>
            </a:pPr>
            <a:r>
              <a:rPr lang="en-US" sz="3000" b="1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You can contact our advice and assistance team by:</a:t>
            </a:r>
          </a:p>
          <a:p>
            <a:pPr marL="647700" lvl="1" indent="-323850" algn="just">
              <a:lnSpc>
                <a:spcPts val="5820"/>
              </a:lnSpc>
              <a:buFont typeface="Arial"/>
              <a:buChar char="•"/>
            </a:pPr>
            <a:r>
              <a:rPr lang="en-US" sz="3000" b="1" u="sng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calling</a:t>
            </a:r>
            <a:r>
              <a:rPr lang="en-US" sz="3000" b="1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01792 765600</a:t>
            </a:r>
          </a:p>
          <a:p>
            <a:pPr marL="647700" lvl="1" indent="-323850" algn="just">
              <a:lnSpc>
                <a:spcPts val="5820"/>
              </a:lnSpc>
              <a:buFont typeface="Arial"/>
              <a:buChar char="•"/>
            </a:pPr>
            <a:r>
              <a:rPr lang="en-US" sz="3000" b="1" u="sng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emailing</a:t>
            </a:r>
            <a:r>
              <a:rPr lang="en-US" sz="3000" b="1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post@childcomwales.org.uk</a:t>
            </a:r>
          </a:p>
          <a:p>
            <a:pPr marL="647700" lvl="1" indent="-323850" algn="just">
              <a:lnSpc>
                <a:spcPts val="5820"/>
              </a:lnSpc>
              <a:buFont typeface="Arial"/>
              <a:buChar char="•"/>
            </a:pPr>
            <a:r>
              <a:rPr lang="en-US" sz="3000" b="1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send a message via the </a:t>
            </a:r>
            <a:r>
              <a:rPr lang="en-US" sz="3000" b="1" u="sng">
                <a:solidFill>
                  <a:srgbClr val="4EA96F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website</a:t>
            </a:r>
          </a:p>
        </p:txBody>
      </p:sp>
      <p:sp>
        <p:nvSpPr>
          <p:cNvPr id="14" name="Freeform 14">
            <a:hlinkClick r:id="rId11" tooltip="https://www.complantcymru.org.uk"/>
          </p:cNvPr>
          <p:cNvSpPr/>
          <p:nvPr/>
        </p:nvSpPr>
        <p:spPr>
          <a:xfrm>
            <a:off x="15229902" y="8595360"/>
            <a:ext cx="2466940" cy="1325880"/>
          </a:xfrm>
          <a:custGeom>
            <a:avLst/>
            <a:gdLst/>
            <a:ahLst/>
            <a:cxnLst/>
            <a:rect l="l" t="t" r="r" b="b"/>
            <a:pathLst>
              <a:path w="2466940" h="1325880">
                <a:moveTo>
                  <a:pt x="0" y="0"/>
                </a:moveTo>
                <a:lnTo>
                  <a:pt x="2466940" y="0"/>
                </a:lnTo>
                <a:lnTo>
                  <a:pt x="2466940" y="1325880"/>
                </a:lnTo>
                <a:lnTo>
                  <a:pt x="0" y="13258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6361300">
            <a:off x="15684821" y="25938"/>
            <a:ext cx="1276449" cy="2591775"/>
          </a:xfrm>
          <a:custGeom>
            <a:avLst/>
            <a:gdLst/>
            <a:ahLst/>
            <a:cxnLst/>
            <a:rect l="l" t="t" r="r" b="b"/>
            <a:pathLst>
              <a:path w="1276449" h="2591775">
                <a:moveTo>
                  <a:pt x="0" y="0"/>
                </a:moveTo>
                <a:lnTo>
                  <a:pt x="1276449" y="0"/>
                </a:lnTo>
                <a:lnTo>
                  <a:pt x="1276449" y="2591775"/>
                </a:lnTo>
                <a:lnTo>
                  <a:pt x="0" y="2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828678">
            <a:off x="-17448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49" y="0"/>
                </a:lnTo>
                <a:lnTo>
                  <a:pt x="2473149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1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Online Media 5" descr="Your right to have a say - Senedd Election">
            <a:hlinkClick r:id="" action="ppaction://media"/>
            <a:extLst>
              <a:ext uri="{FF2B5EF4-FFF2-40B4-BE49-F238E27FC236}">
                <a16:creationId xmlns:a16="http://schemas.microsoft.com/office/drawing/2014/main" id="{3C93101E-8CF5-79E4-7E47-7565351515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456567" y="876300"/>
            <a:ext cx="15239999" cy="861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38D2AC86A4C4FBC3DEA60853DAB7C" ma:contentTypeVersion="22" ma:contentTypeDescription="Create a new document." ma:contentTypeScope="" ma:versionID="83de3a5a30d6dca9a2ec8db8ecb5066a">
  <xsd:schema xmlns:xsd="http://www.w3.org/2001/XMLSchema" xmlns:xs="http://www.w3.org/2001/XMLSchema" xmlns:p="http://schemas.microsoft.com/office/2006/metadata/properties" xmlns:ns2="8e9a2c76-77bf-443e-b601-56a0286b3d6b" xmlns:ns3="fc39eb25-3250-4c66-9fa1-7554f5d86945" targetNamespace="http://schemas.microsoft.com/office/2006/metadata/properties" ma:root="true" ma:fieldsID="78e38309e0eb3e64caf9b2fb6e1b4595" ns2:_="" ns3:_="">
    <xsd:import namespace="8e9a2c76-77bf-443e-b601-56a0286b3d6b"/>
    <xsd:import namespace="fc39eb25-3250-4c66-9fa1-7554f5d86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Thumbnail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a2c76-77bf-443e-b601-56a0286b3d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Thumbnail" ma:index="20" nillable="true" ma:displayName="Thumbnail" ma:format="Thumbnail" ma:internalName="Thumbnail">
      <xsd:simpleType>
        <xsd:restriction base="dms:Unknow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49ea267-a9ad-47e9-8981-8b6467ce4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9eb25-3250-4c66-9fa1-7554f5d86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a9e2a6f-036f-490a-b496-09be9062b99e}" ma:internalName="TaxCatchAll" ma:showField="CatchAllData" ma:web="fc39eb25-3250-4c66-9fa1-7554f5d86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39eb25-3250-4c66-9fa1-7554f5d86945" xsi:nil="true"/>
    <Thumbnail xmlns="8e9a2c76-77bf-443e-b601-56a0286b3d6b" xsi:nil="true"/>
    <lcf76f155ced4ddcb4097134ff3c332f xmlns="8e9a2c76-77bf-443e-b601-56a0286b3d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F4C3F4-1992-4713-97E4-7801F39D4EE0}">
  <ds:schemaRefs>
    <ds:schemaRef ds:uri="8e9a2c76-77bf-443e-b601-56a0286b3d6b"/>
    <ds:schemaRef ds:uri="fc39eb25-3250-4c66-9fa1-7554f5d869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38EFB4-8A1D-4038-AB71-26A6815CE1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E02520-0C5E-40D2-8B6F-EA927A73C9AE}">
  <ds:schemaRefs>
    <ds:schemaRef ds:uri="8e9a2c76-77bf-443e-b601-56a0286b3d6b"/>
    <ds:schemaRef ds:uri="fc39eb25-3250-4c66-9fa1-7554f5d869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11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 - Senedd resources </dc:title>
  <cp:revision>1</cp:revision>
  <dcterms:created xsi:type="dcterms:W3CDTF">2006-08-16T00:00:00Z</dcterms:created>
  <dcterms:modified xsi:type="dcterms:W3CDTF">2025-09-30T09:06:29Z</dcterms:modified>
  <dc:identifier>DAGx9IcOVxQ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0x010100F1E38D2AC86A4C4FBC3DEA60853DAB7C</vt:lpwstr>
  </property>
  <property fmtid="{D5CDD505-2E9C-101B-9397-08002B2CF9AE}" pid="3" name="MediaServiceImageTags">
    <vt:lpwstr/>
  </property>
  <property fmtid="{D5CDD505-2E9C-101B-9397-08002B2CF9AE}" pid="4" name="_dlc_DocIdItemGuid">
    <vt:lpwstr>e51ee720-67b6-4c0b-b442-cdd2b592a070</vt:lpwstr>
  </property>
</Properties>
</file>