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995" r:id="rId5"/>
    <p:sldMasterId id="2147484149" r:id="rId6"/>
    <p:sldMasterId id="2147484020" r:id="rId7"/>
  </p:sldMasterIdLst>
  <p:notesMasterIdLst>
    <p:notesMasterId r:id="rId25"/>
  </p:notesMasterIdLst>
  <p:sldIdLst>
    <p:sldId id="1069" r:id="rId8"/>
    <p:sldId id="1070" r:id="rId9"/>
    <p:sldId id="1076" r:id="rId10"/>
    <p:sldId id="1074" r:id="rId11"/>
    <p:sldId id="1073" r:id="rId12"/>
    <p:sldId id="1075" r:id="rId13"/>
    <p:sldId id="370" r:id="rId14"/>
    <p:sldId id="372" r:id="rId15"/>
    <p:sldId id="373" r:id="rId16"/>
    <p:sldId id="374" r:id="rId17"/>
    <p:sldId id="375" r:id="rId18"/>
    <p:sldId id="377" r:id="rId19"/>
    <p:sldId id="1086" r:id="rId20"/>
    <p:sldId id="1084" r:id="rId21"/>
    <p:sldId id="1083" r:id="rId22"/>
    <p:sldId id="1087" r:id="rId23"/>
    <p:sldId id="1088" r:id="rId24"/>
  </p:sldIdLst>
  <p:sldSz cx="12192000" cy="6858000"/>
  <p:notesSz cx="6858000" cy="9144000"/>
  <p:embeddedFontLst>
    <p:embeddedFont>
      <p:font typeface="Montserrat" panose="00000500000000000000" pitchFamily="2" charset="0"/>
      <p:regular r:id="rId26"/>
      <p:bold r:id="rId27"/>
      <p:italic r:id="rId28"/>
      <p:boldItalic r:id="rId29"/>
    </p:embeddedFont>
    <p:embeddedFont>
      <p:font typeface="Montserrat Alternates" panose="00000500000000000000" pitchFamily="2" charset="0"/>
      <p:regular r:id="rId30"/>
      <p:bold r:id="rId31"/>
      <p:italic r:id="rId32"/>
      <p:boldItalic r:id="rId33"/>
    </p:embeddedFont>
    <p:embeddedFont>
      <p:font typeface="Montserrat Alternates Black" panose="00000A00000000000000" pitchFamily="2" charset="0"/>
      <p:bold r:id="rId34"/>
      <p:boldItalic r:id="rId35"/>
    </p:embeddedFont>
    <p:embeddedFont>
      <p:font typeface="Montserrat ExtraBold" panose="00000900000000000000" pitchFamily="2" charset="0"/>
      <p:bold r:id="rId36"/>
      <p:boldItalic r:id="rId37"/>
    </p:embeddedFont>
    <p:embeddedFont>
      <p:font typeface="Montserrat ExtraLight" panose="00000300000000000000" pitchFamily="2" charset="0"/>
      <p:regular r:id="rId38"/>
      <p:italic r:id="rId39"/>
    </p:embeddedFont>
    <p:embeddedFont>
      <p:font typeface="Montserrat Light" panose="00000400000000000000"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BE8DA9C0-318A-B95C-9133-286E928E9627}" name="Tom Hawthorn" initials="TH" userId="S::thawthorn@electoralcommission.org.uk::2ecd7021-6950-4b62-9ef0-2868c16ea7bf"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C3C3B"/>
    <a:srgbClr val="FF8BFF"/>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10819-6656-44F5-BDAC-B61CE7EC58C3}" v="5" dt="2025-10-07T12:50:56.091"/>
    <p1510:client id="{637B7BEB-F38F-44C1-A9AB-9DBAAEA004A7}" v="8" dt="2025-10-07T13:01:53.223"/>
    <p1510:client id="{C7E7C046-54B2-41A5-B5A8-911955090F7C}" v="1" dt="2025-10-07T13:03:37.674"/>
    <p1510:client id="{D5D04DAA-A1CB-4D78-9580-8049D8E4291D}" v="60" dt="2025-10-07T12:56:41.978"/>
    <p1510:client id="{F9DA31AE-60E3-4411-A5A6-D11D3D7D19F2}" v="1" dt="2025-10-07T12:24:0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2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lectoralcommission.org.uk/i-am-a/voter/your-election-inform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lectoralcommission.org.uk/i-am-a/voter/your-election-informa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121829010?fl=pl&amp;fe=s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cy-GB" err="1">
                <a:solidFill>
                  <a:srgbClr val="000000"/>
                </a:solidFill>
              </a:rPr>
              <a:t>These</a:t>
            </a:r>
            <a:r>
              <a:rPr lang="cy-GB">
                <a:solidFill>
                  <a:srgbClr val="000000"/>
                </a:solidFill>
              </a:rPr>
              <a:t> </a:t>
            </a:r>
            <a:r>
              <a:rPr lang="cy-GB" err="1">
                <a:solidFill>
                  <a:srgbClr val="000000"/>
                </a:solidFill>
              </a:rPr>
              <a:t>assembly</a:t>
            </a:r>
            <a:r>
              <a:rPr lang="cy-GB">
                <a:solidFill>
                  <a:srgbClr val="000000"/>
                </a:solidFill>
              </a:rPr>
              <a:t> </a:t>
            </a:r>
            <a:r>
              <a:rPr lang="cy-GB" err="1">
                <a:solidFill>
                  <a:srgbClr val="000000"/>
                </a:solidFill>
              </a:rPr>
              <a:t>slides</a:t>
            </a:r>
            <a:r>
              <a:rPr lang="cy-GB">
                <a:solidFill>
                  <a:srgbClr val="000000"/>
                </a:solidFill>
              </a:rPr>
              <a:t> can be used to introduce the 2026 Senedd election and share key </a:t>
            </a:r>
            <a:r>
              <a:rPr lang="cy-GB" err="1">
                <a:solidFill>
                  <a:srgbClr val="000000"/>
                </a:solidFill>
              </a:rPr>
              <a:t>information</a:t>
            </a:r>
            <a:r>
              <a:rPr lang="cy-GB">
                <a:solidFill>
                  <a:srgbClr val="000000"/>
                </a:solidFill>
              </a:rPr>
              <a:t> </a:t>
            </a:r>
            <a:r>
              <a:rPr lang="cy-GB" err="1">
                <a:solidFill>
                  <a:srgbClr val="000000"/>
                </a:solidFill>
              </a:rPr>
              <a:t>about</a:t>
            </a:r>
            <a:r>
              <a:rPr lang="cy-GB">
                <a:solidFill>
                  <a:srgbClr val="000000"/>
                </a:solidFill>
              </a:rPr>
              <a:t> </a:t>
            </a:r>
            <a:r>
              <a:rPr lang="cy-GB" err="1">
                <a:solidFill>
                  <a:srgbClr val="000000"/>
                </a:solidFill>
              </a:rPr>
              <a:t>taking</a:t>
            </a:r>
            <a:r>
              <a:rPr lang="cy-GB">
                <a:solidFill>
                  <a:srgbClr val="000000"/>
                </a:solidFill>
              </a:rPr>
              <a:t> </a:t>
            </a:r>
            <a:r>
              <a:rPr lang="cy-GB" err="1">
                <a:solidFill>
                  <a:srgbClr val="000000"/>
                </a:solidFill>
              </a:rPr>
              <a:t>part</a:t>
            </a:r>
            <a:r>
              <a:rPr lang="cy-GB">
                <a:solidFill>
                  <a:srgbClr val="000000"/>
                </a:solidFill>
              </a:rPr>
              <a:t>.</a:t>
            </a:r>
          </a:p>
          <a:p>
            <a:endParaRPr lang="cy-GB">
              <a:solidFill>
                <a:srgbClr val="000000"/>
              </a:solidFill>
              <a:latin typeface="Segoe UI Web (West European)"/>
            </a:endParaRPr>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a:lstStyle/>
          <a:p>
            <a:pPr>
              <a:defRPr/>
            </a:pPr>
            <a:r>
              <a:rPr lang="en-GB"/>
              <a:t>Show the answers and highlight the powers not crossed out which the Senedd makes decisions on.</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a:lstStyle/>
          <a:p>
            <a:pPr algn="ctr"/>
            <a:fld id="{EE7D6E7B-9A53-4928-B365-D5CBE4F8B956}" type="slidenum">
              <a:rPr lang="en-GB" smtClean="0"/>
              <a:pPr algn="ctr"/>
              <a:t>10</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a:lstStyle/>
          <a:p>
            <a:r>
              <a:rPr lang="en-GB"/>
              <a:t>Talk through the role of Members of the Senedd.</a:t>
            </a:r>
            <a:endParaRPr lang="en-US"/>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5461-3340-1CF3-BE32-B75A4E6B1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AEDCA-E77E-D49A-C730-9A4D4034CD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2BA837-820E-34F0-B5E4-8949E8C5B8FC}"/>
              </a:ext>
            </a:extLst>
          </p:cNvPr>
          <p:cNvSpPr>
            <a:spLocks noGrp="1"/>
          </p:cNvSpPr>
          <p:nvPr>
            <p:ph type="body" idx="1"/>
          </p:nvPr>
        </p:nvSpPr>
        <p:spPr/>
        <p:txBody>
          <a:bodyPr/>
          <a:lstStyle/>
          <a:p>
            <a:pPr>
              <a:lnSpc>
                <a:spcPct val="110000"/>
              </a:lnSpc>
              <a:spcBef>
                <a:spcPts val="600"/>
              </a:spcBef>
              <a:spcAft>
                <a:spcPts val="600"/>
              </a:spcAft>
              <a:defRPr/>
            </a:pPr>
            <a:r>
              <a:rPr lang="en-GB">
                <a:solidFill>
                  <a:srgbClr val="002060"/>
                </a:solidFill>
              </a:rPr>
              <a:t>Explain how students can decide who to vote for. </a:t>
            </a:r>
            <a:endParaRPr lang="en-US"/>
          </a:p>
          <a:p>
            <a:pPr>
              <a:lnSpc>
                <a:spcPct val="110000"/>
              </a:lnSpc>
              <a:spcBef>
                <a:spcPts val="600"/>
              </a:spcBef>
              <a:spcAft>
                <a:spcPts val="600"/>
              </a:spcAft>
              <a:defRPr/>
            </a:pPr>
            <a:r>
              <a:rPr lang="en-GB">
                <a:solidFill>
                  <a:srgbClr val="002060"/>
                </a:solidFill>
              </a:rPr>
              <a:t>They can check who they can vote for here - </a:t>
            </a:r>
            <a:r>
              <a:rPr lang="en-GB">
                <a:solidFill>
                  <a:srgbClr val="002060"/>
                </a:solidFill>
                <a:hlinkClick r:id="rId3"/>
              </a:rPr>
              <a:t>https://www.electoralcommission.org.uk/i-am-a/voter/your-election-information</a:t>
            </a:r>
            <a:endParaRPr lang="en-GB">
              <a:solidFill>
                <a:srgbClr val="002060"/>
              </a:solidFill>
              <a:ea typeface="Calibri"/>
              <a:cs typeface="Calibri"/>
            </a:endParaRPr>
          </a:p>
          <a:p>
            <a:pPr>
              <a:lnSpc>
                <a:spcPct val="110000"/>
              </a:lnSpc>
              <a:spcBef>
                <a:spcPts val="600"/>
              </a:spcBef>
              <a:spcAft>
                <a:spcPts val="600"/>
              </a:spcAft>
              <a:defRPr/>
            </a:pPr>
            <a:r>
              <a:rPr lang="en-GB">
                <a:solidFill>
                  <a:srgbClr val="002060"/>
                </a:solidFill>
              </a:rPr>
              <a:t>The party / parties with most support will form a Government  after the election and will be responsible for spending approx. £26 billion on services in Wales.</a:t>
            </a:r>
            <a:endParaRPr lang="en-GB"/>
          </a:p>
          <a:p>
            <a:pPr>
              <a:lnSpc>
                <a:spcPct val="110000"/>
              </a:lnSpc>
              <a:spcBef>
                <a:spcPts val="600"/>
              </a:spcBef>
              <a:spcAft>
                <a:spcPts val="600"/>
              </a:spcAft>
              <a:defRPr/>
            </a:pPr>
            <a:endParaRPr lang="en-GB" sz="2000">
              <a:solidFill>
                <a:srgbClr val="002060"/>
              </a:solidFill>
              <a:latin typeface="Montserrat Light"/>
              <a:ea typeface="Calibri"/>
              <a:cs typeface="Calibri"/>
            </a:endParaRPr>
          </a:p>
          <a:p>
            <a:endParaRPr lang="en-GB"/>
          </a:p>
        </p:txBody>
      </p:sp>
      <p:sp>
        <p:nvSpPr>
          <p:cNvPr id="4" name="Slide Number Placeholder 3">
            <a:extLst>
              <a:ext uri="{FF2B5EF4-FFF2-40B4-BE49-F238E27FC236}">
                <a16:creationId xmlns:a16="http://schemas.microsoft.com/office/drawing/2014/main" id="{5E6FD08B-77F2-885B-5FD9-08B0A56F2D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98504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t>Answer will reveal after click.</a:t>
            </a:r>
            <a:endParaRPr lang="en-US">
              <a:solidFill>
                <a:srgbClr val="444444"/>
              </a:solidFill>
            </a:endParaRPr>
          </a:p>
          <a:p>
            <a:pPr marL="171450" indent="-171450">
              <a:buFont typeface="Arial,Sans-Serif"/>
              <a:buChar char="•"/>
            </a:pPr>
            <a:endParaRPr lang="en-GB">
              <a:solidFill>
                <a:srgbClr val="444444"/>
              </a:solidFill>
            </a:endParaRPr>
          </a:p>
          <a:p>
            <a:pPr marL="171450" indent="-171450">
              <a:buFont typeface="Arial,Sans-Serif"/>
              <a:buChar char="•"/>
            </a:pPr>
            <a:r>
              <a:rPr lang="en-GB"/>
              <a:t>If you've already delivered the lesson plan, briefly recap this info and check if students can remember that </a:t>
            </a:r>
            <a:r>
              <a:rPr lang="en-GB" b="1"/>
              <a:t>only 43% of 16-17 year olds were registered to vote in 2024. </a:t>
            </a:r>
            <a:endParaRPr lang="en-US">
              <a:solidFill>
                <a:srgbClr val="444444"/>
              </a:solidFill>
            </a:endParaRPr>
          </a:p>
          <a:p>
            <a:pPr marL="171450" indent="-171450">
              <a:buFont typeface="Arial,Sans-Serif"/>
              <a:buChar char="•"/>
            </a:pPr>
            <a:endParaRPr lang="en-GB">
              <a:solidFill>
                <a:srgbClr val="444444"/>
              </a:solidFill>
            </a:endParaRPr>
          </a:p>
          <a:p>
            <a:pPr marL="171450" indent="-171450">
              <a:buFont typeface="Arial,Sans-Serif"/>
              <a:buChar char="•"/>
            </a:pPr>
            <a:r>
              <a:rPr lang="en-GB"/>
              <a:t>If this is new information to the group, ask learners what % of 16-17 year olds they think are registered before revealing the answer. You could also ask 60% of the group to raise their hand or stand up to demonstrate that this % of 16-17 year olds in Wales are not registered to vote to have their voice heard. Highlight that 16-17-year-olds in Wales are much less likely to be registered to vote than older voters and explain it’s important you know how to register to vote, so you can have your say. </a:t>
            </a:r>
            <a:endParaRPr lang="en-US"/>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38559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CBC6-5943-F631-A140-55C8B6CD0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14E7F-1BFC-52C8-2BE4-BAB353A2D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58E13-87A0-55B9-07FE-8FA9E34AB23D}"/>
              </a:ext>
            </a:extLst>
          </p:cNvPr>
          <p:cNvSpPr>
            <a:spLocks noGrp="1"/>
          </p:cNvSpPr>
          <p:nvPr>
            <p:ph type="body" idx="1"/>
          </p:nvPr>
        </p:nvSpPr>
        <p:spPr/>
        <p:txBody>
          <a:bodyPr/>
          <a:lstStyle/>
          <a:p>
            <a:r>
              <a:rPr lang="en-GB"/>
              <a:t>Explain these key steps to get prepared to vote.</a:t>
            </a:r>
            <a:endParaRPr lang="en-US">
              <a:solidFill>
                <a:srgbClr val="444444"/>
              </a:solidFill>
            </a:endParaRPr>
          </a:p>
          <a:p>
            <a:endParaRPr lang="en-GB">
              <a:solidFill>
                <a:srgbClr val="444444"/>
              </a:solidFill>
            </a:endParaRPr>
          </a:p>
          <a:p>
            <a:pPr marL="171450" indent="-171450">
              <a:buFont typeface="Arial,Sans-Serif"/>
              <a:buChar char="•"/>
            </a:pPr>
            <a:r>
              <a:rPr lang="en-GB"/>
              <a:t>You’re more likely to vote if you’ve planned how, when and where to do it. </a:t>
            </a:r>
            <a:endParaRPr lang="en-US">
              <a:solidFill>
                <a:srgbClr val="444444"/>
              </a:solidFill>
            </a:endParaRPr>
          </a:p>
          <a:p>
            <a:pPr marL="171450" indent="-171450">
              <a:buFont typeface="Arial,Sans-Serif"/>
              <a:buChar char="•"/>
            </a:pPr>
            <a:r>
              <a:rPr lang="en-GB"/>
              <a:t>The first step is to choose how you’ll vote, and there are a few options… </a:t>
            </a:r>
            <a:endParaRPr lang="en-GB">
              <a:solidFill>
                <a:srgbClr val="444444"/>
              </a:solidFill>
            </a:endParaRPr>
          </a:p>
          <a:p>
            <a:pPr marL="171450" indent="-171450">
              <a:buFont typeface="Arial,Sans-Serif"/>
              <a:buChar char="•"/>
            </a:pPr>
            <a:r>
              <a:rPr lang="en-GB">
                <a:solidFill>
                  <a:srgbClr val="003057"/>
                </a:solidFill>
              </a:rPr>
              <a:t>To vote by post you need to apply for a postal vote by Tuesday 21 April 2026. You can only apply to vote by proxy in certain circumstances. More information can be found on the Electoral Commission website -</a:t>
            </a:r>
            <a:r>
              <a:rPr lang="en-GB"/>
              <a:t> </a:t>
            </a:r>
            <a:r>
              <a:rPr lang="en-GB">
                <a:solidFill>
                  <a:srgbClr val="444444"/>
                </a:solidFill>
                <a:hlinkClick r:id="rId3"/>
              </a:rPr>
              <a:t>https://www.electoralcommission.org.uk/voting-and-elections/ways-vote</a:t>
            </a:r>
            <a:r>
              <a:rPr lang="en-GB">
                <a:solidFill>
                  <a:srgbClr val="003057"/>
                </a:solidFill>
              </a:rPr>
              <a:t>  </a:t>
            </a:r>
            <a:endParaRPr lang="en-GB">
              <a:solidFill>
                <a:srgbClr val="444444"/>
              </a:solidFill>
            </a:endParaRPr>
          </a:p>
          <a:p>
            <a:pPr marL="285750" indent="-285750">
              <a:buFont typeface="Arial,Sans-Serif"/>
              <a:buChar char="•"/>
            </a:pPr>
            <a:r>
              <a:rPr lang="en-GB"/>
              <a:t>You can also find your polling station on the Electoral Commission website - </a:t>
            </a:r>
            <a:r>
              <a:rPr lang="en-GB">
                <a:solidFill>
                  <a:srgbClr val="444444"/>
                </a:solidFill>
                <a:hlinkClick r:id="rId4"/>
              </a:rPr>
              <a:t>https://www.electoralcommission.org.uk/i-am-a/voter/your-election-information</a:t>
            </a:r>
            <a:r>
              <a:rPr lang="en-GB"/>
              <a:t> </a:t>
            </a:r>
            <a:endParaRPr lang="en-US"/>
          </a:p>
        </p:txBody>
      </p:sp>
      <p:sp>
        <p:nvSpPr>
          <p:cNvPr id="4" name="Slide Number Placeholder 3">
            <a:extLst>
              <a:ext uri="{FF2B5EF4-FFF2-40B4-BE49-F238E27FC236}">
                <a16:creationId xmlns:a16="http://schemas.microsoft.com/office/drawing/2014/main" id="{70FC0679-E3EF-9010-8E75-9075CA186329}"/>
              </a:ext>
            </a:extLst>
          </p:cNvPr>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305128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what to expect on polling day and how to vote. </a:t>
            </a:r>
            <a:endParaRPr lang="en-US">
              <a:solidFill>
                <a:srgbClr val="444444"/>
              </a:solidFill>
            </a:endParaRPr>
          </a:p>
          <a:p>
            <a:endParaRPr lang="en-GB">
              <a:solidFill>
                <a:srgbClr val="444444"/>
              </a:solidFill>
            </a:endParaRPr>
          </a:p>
          <a:p>
            <a:r>
              <a:rPr lang="en-GB"/>
              <a:t>Signpost learners to this video to find out more about how to vote in Senedd elections: </a:t>
            </a:r>
            <a:r>
              <a:rPr lang="en-GB">
                <a:hlinkClick r:id="rId3"/>
              </a:rPr>
              <a:t>https://vimeo.com/1121829010?fl=pl&amp;fe=sh</a:t>
            </a:r>
            <a:endParaRPr lang="en-US"/>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166491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Answer any questions and remind students to register to vote. </a:t>
            </a:r>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149400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34C2-F246-2307-0F65-9C7A13C67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22DA9-65E0-80B4-7029-7A32835AC0FD}"/>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8BE5570-9EF0-20DA-3D04-1629D67C5368}"/>
              </a:ext>
            </a:extLst>
          </p:cNvPr>
          <p:cNvSpPr>
            <a:spLocks noGrp="1"/>
          </p:cNvSpPr>
          <p:nvPr>
            <p:ph type="body" idx="1"/>
          </p:nvPr>
        </p:nvSpPr>
        <p:spPr/>
        <p:txBody>
          <a:bodyPr/>
          <a:lstStyle/>
          <a:p>
            <a:r>
              <a:rPr lang="en-US"/>
              <a:t>Option to show slide with key info about the election again at the end.</a:t>
            </a: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E7B48AB-3717-B3A7-0532-0798EA0F75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89045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r>
              <a:rPr lang="en-US"/>
              <a:t>This slide can be used to introduce the election. </a:t>
            </a:r>
          </a:p>
          <a:p>
            <a:endParaRPr lang="en-US"/>
          </a:p>
          <a:p>
            <a:pPr marL="171450" indent="-171450">
              <a:buFont typeface="Calibri"/>
              <a:buChar char="-"/>
            </a:pPr>
            <a:r>
              <a:rPr lang="en-US"/>
              <a:t>The election will take place on 7 May 2026</a:t>
            </a:r>
            <a:endParaRPr lang="en-US">
              <a:solidFill>
                <a:srgbClr val="444444"/>
              </a:solidFill>
              <a:ea typeface="Calibri" panose="020F0502020204030204"/>
              <a:cs typeface="Calibri" panose="020F0502020204030204"/>
            </a:endParaRPr>
          </a:p>
          <a:p>
            <a:pPr marL="171450" indent="-171450">
              <a:buFont typeface="Calibri"/>
              <a:buChar char="-"/>
            </a:pPr>
            <a:r>
              <a:rPr lang="en-US"/>
              <a:t>You need to be 16, living in Wales and registered to vote to vote in this election </a:t>
            </a:r>
            <a:endParaRPr lang="en-US">
              <a:solidFill>
                <a:srgbClr val="444444"/>
              </a:solidFill>
              <a:ea typeface="Calibri" panose="020F0502020204030204"/>
              <a:cs typeface="Calibri" panose="020F0502020204030204"/>
            </a:endParaRPr>
          </a:p>
          <a:p>
            <a:pPr marL="171450" indent="-171450">
              <a:buFont typeface="Calibri"/>
              <a:buChar char="-"/>
            </a:pPr>
            <a:r>
              <a:rPr lang="en-US"/>
              <a:t>You will be voting for the political party or independent candidate you want to represent you in the Senedd</a:t>
            </a:r>
            <a:endParaRPr lang="en-US">
              <a:solidFill>
                <a:srgbClr val="444444"/>
              </a:solidFill>
              <a:ea typeface="Calibri" panose="020F0502020204030204"/>
              <a:cs typeface="Calibri" panose="020F0502020204030204"/>
            </a:endParaRPr>
          </a:p>
          <a:p>
            <a:pPr marL="171450" indent="-171450">
              <a:buFont typeface="Calibri,Sans-Serif"/>
              <a:buChar char="-"/>
            </a:pPr>
            <a:r>
              <a:rPr lang="en-GB"/>
              <a:t>The Senedd makes decisions about your education, health, transport, housing, and the environment.</a:t>
            </a:r>
            <a:endParaRPr lang="en-US">
              <a:solidFill>
                <a:srgbClr val="444444"/>
              </a:solidFill>
            </a:endParaRP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6B-50E7-649E-5227-836C92E4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0400-2032-7000-B0C0-5F66CF035AF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4D2354C-393E-367F-2C9D-24B88C62CB66}"/>
              </a:ext>
            </a:extLst>
          </p:cNvPr>
          <p:cNvSpPr>
            <a:spLocks noGrp="1"/>
          </p:cNvSpPr>
          <p:nvPr>
            <p:ph type="body" idx="1"/>
          </p:nvPr>
        </p:nvSpPr>
        <p:spPr/>
        <p:txBody>
          <a:bodyPr/>
          <a:lstStyle/>
          <a:p>
            <a:r>
              <a:rPr lang="en-US"/>
              <a:t>Introduce what you will cover in the assembly.</a:t>
            </a: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B48F7A8-EED2-E9EB-EC0F-635D34C81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97331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think about which of these they have a right to before showing the answers on the next slide.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151836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 through answers and highlight some of the key rights children have.</a:t>
            </a:r>
          </a:p>
          <a:p>
            <a:r>
              <a:rPr lang="en-US">
                <a:ea typeface="Calibri"/>
                <a:cs typeface="Calibri"/>
              </a:rPr>
              <a:t>Highlight the right 'being listened to'. How might this link to taking part in elections?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58560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4C7D-A2EB-4421-4F5F-ADCD9D5A6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A4E06-5A74-4DEE-4499-6609B71B1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C1E2-AA88-9CC9-4137-223ABBCAFD2E}"/>
              </a:ext>
            </a:extLst>
          </p:cNvPr>
          <p:cNvSpPr>
            <a:spLocks noGrp="1"/>
          </p:cNvSpPr>
          <p:nvPr>
            <p:ph type="body" idx="1"/>
          </p:nvPr>
        </p:nvSpPr>
        <p:spPr/>
        <p:txBody>
          <a:bodyPr/>
          <a:lstStyle/>
          <a:p>
            <a:r>
              <a:rPr lang="en-US"/>
              <a:t>Play the video. </a:t>
            </a:r>
            <a:endParaRPr lang="en-US">
              <a:solidFill>
                <a:srgbClr val="444444"/>
              </a:solidFill>
            </a:endParaRPr>
          </a:p>
          <a:p>
            <a:r>
              <a:rPr lang="en-US"/>
              <a:t>Highlight that you have a right to have your say, and casting your vote in the Senedd election is one way you can have your say and make your voice heard.</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D53AE3C-461A-1A49-526D-6CD68D1DEEBF}"/>
              </a:ext>
            </a:extLst>
          </p:cNvPr>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240487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Read this statement out about what the Senedd does.</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7</a:t>
            </a:fld>
            <a:endParaRPr lang="en-GB" sz="1000"/>
          </a:p>
        </p:txBody>
      </p:sp>
    </p:spTree>
    <p:extLst>
      <p:ext uri="{BB962C8B-B14F-4D97-AF65-F5344CB8AC3E}">
        <p14:creationId xmlns:p14="http://schemas.microsoft.com/office/powerpoint/2010/main" val="272192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a:lstStyle/>
          <a:p>
            <a:pPr marL="171450" indent="-171450">
              <a:buFont typeface="Arial"/>
              <a:buChar char="•"/>
            </a:pPr>
            <a:r>
              <a:rPr lang="cy-GB"/>
              <a:t>Wales </a:t>
            </a:r>
            <a:r>
              <a:rPr lang="cy-GB" err="1"/>
              <a:t>used</a:t>
            </a:r>
            <a:r>
              <a:rPr lang="cy-GB"/>
              <a:t> to be </a:t>
            </a:r>
            <a:r>
              <a:rPr lang="cy-GB" err="1"/>
              <a:t>governed</a:t>
            </a:r>
            <a:r>
              <a:rPr lang="cy-GB"/>
              <a:t> by the UK </a:t>
            </a:r>
            <a:r>
              <a:rPr lang="cy-GB" err="1"/>
              <a:t>Parliament</a:t>
            </a:r>
            <a:r>
              <a:rPr lang="cy-GB"/>
              <a:t> </a:t>
            </a:r>
            <a:r>
              <a:rPr lang="cy-GB" err="1"/>
              <a:t>in</a:t>
            </a:r>
            <a:r>
              <a:rPr lang="cy-GB"/>
              <a:t> London. The UK </a:t>
            </a:r>
            <a:r>
              <a:rPr lang="cy-GB" err="1"/>
              <a:t>Parliament</a:t>
            </a:r>
            <a:r>
              <a:rPr lang="cy-GB"/>
              <a:t> </a:t>
            </a:r>
            <a:r>
              <a:rPr lang="cy-GB" err="1"/>
              <a:t>used</a:t>
            </a:r>
            <a:r>
              <a:rPr lang="cy-GB"/>
              <a:t> to </a:t>
            </a:r>
            <a:r>
              <a:rPr lang="cy-GB" err="1"/>
              <a:t>make</a:t>
            </a:r>
            <a:r>
              <a:rPr lang="cy-GB"/>
              <a:t> a lot of </a:t>
            </a:r>
            <a:r>
              <a:rPr lang="cy-GB" err="1"/>
              <a:t>decisions</a:t>
            </a:r>
            <a:r>
              <a:rPr lang="cy-GB"/>
              <a:t> </a:t>
            </a:r>
            <a:r>
              <a:rPr lang="cy-GB" err="1"/>
              <a:t>here</a:t>
            </a:r>
            <a:r>
              <a:rPr lang="cy-GB"/>
              <a:t> </a:t>
            </a:r>
            <a:r>
              <a:rPr lang="cy-GB" err="1"/>
              <a:t>in</a:t>
            </a:r>
            <a:r>
              <a:rPr lang="cy-GB"/>
              <a:t> Wales. </a:t>
            </a:r>
            <a:endParaRPr lang="en-US"/>
          </a:p>
          <a:p>
            <a:pPr marL="171450" indent="-171450">
              <a:buFont typeface="Arial"/>
              <a:buChar char="•"/>
            </a:pPr>
            <a:r>
              <a:rPr lang="cy-GB" err="1"/>
              <a:t>But</a:t>
            </a:r>
            <a:r>
              <a:rPr lang="cy-GB"/>
              <a:t> </a:t>
            </a:r>
            <a:r>
              <a:rPr lang="cy-GB" err="1"/>
              <a:t>since</a:t>
            </a:r>
            <a:r>
              <a:rPr lang="cy-GB"/>
              <a:t> Welsh </a:t>
            </a:r>
            <a:r>
              <a:rPr lang="cy-GB" err="1"/>
              <a:t>Devolution</a:t>
            </a:r>
            <a:r>
              <a:rPr lang="cy-GB"/>
              <a:t> </a:t>
            </a:r>
            <a:r>
              <a:rPr lang="cy-GB" err="1"/>
              <a:t>and</a:t>
            </a:r>
            <a:r>
              <a:rPr lang="cy-GB"/>
              <a:t> the set </a:t>
            </a:r>
            <a:r>
              <a:rPr lang="cy-GB" err="1"/>
              <a:t>up</a:t>
            </a:r>
            <a:r>
              <a:rPr lang="cy-GB"/>
              <a:t> of the Senedd </a:t>
            </a:r>
            <a:r>
              <a:rPr lang="cy-GB" err="1"/>
              <a:t>in</a:t>
            </a:r>
            <a:r>
              <a:rPr lang="cy-GB"/>
              <a:t> Wales, </a:t>
            </a:r>
            <a:r>
              <a:rPr lang="cy-GB" err="1"/>
              <a:t>this</a:t>
            </a:r>
            <a:r>
              <a:rPr lang="cy-GB"/>
              <a:t> </a:t>
            </a:r>
            <a:r>
              <a:rPr lang="cy-GB" err="1"/>
              <a:t>means</a:t>
            </a:r>
            <a:r>
              <a:rPr lang="cy-GB"/>
              <a:t> the Senedd is </a:t>
            </a:r>
            <a:r>
              <a:rPr lang="cy-GB" err="1"/>
              <a:t>able</a:t>
            </a:r>
            <a:r>
              <a:rPr lang="cy-GB"/>
              <a:t> to </a:t>
            </a:r>
            <a:r>
              <a:rPr lang="cy-GB" err="1"/>
              <a:t>make</a:t>
            </a:r>
            <a:r>
              <a:rPr lang="cy-GB"/>
              <a:t> </a:t>
            </a:r>
            <a:r>
              <a:rPr lang="cy-GB" err="1"/>
              <a:t>it’s</a:t>
            </a:r>
            <a:r>
              <a:rPr lang="cy-GB"/>
              <a:t> </a:t>
            </a:r>
            <a:r>
              <a:rPr lang="cy-GB" err="1"/>
              <a:t>own</a:t>
            </a:r>
            <a:r>
              <a:rPr lang="cy-GB"/>
              <a:t> </a:t>
            </a:r>
            <a:r>
              <a:rPr lang="cy-GB" err="1"/>
              <a:t>decisions</a:t>
            </a:r>
            <a:r>
              <a:rPr lang="cy-GB"/>
              <a:t> </a:t>
            </a:r>
            <a:r>
              <a:rPr lang="cy-GB" err="1"/>
              <a:t>on</a:t>
            </a:r>
            <a:r>
              <a:rPr lang="cy-GB"/>
              <a:t> a lot of </a:t>
            </a:r>
            <a:r>
              <a:rPr lang="cy-GB" err="1"/>
              <a:t>things</a:t>
            </a:r>
            <a:r>
              <a:rPr lang="cy-GB"/>
              <a:t> </a:t>
            </a:r>
            <a:r>
              <a:rPr lang="cy-GB" err="1"/>
              <a:t>that</a:t>
            </a:r>
            <a:r>
              <a:rPr lang="cy-GB"/>
              <a:t> </a:t>
            </a:r>
            <a:r>
              <a:rPr lang="cy-GB" err="1"/>
              <a:t>affect</a:t>
            </a:r>
            <a:r>
              <a:rPr lang="cy-GB"/>
              <a:t> </a:t>
            </a:r>
            <a:r>
              <a:rPr lang="cy-GB" err="1"/>
              <a:t>our</a:t>
            </a:r>
            <a:r>
              <a:rPr lang="cy-GB"/>
              <a:t> </a:t>
            </a:r>
            <a:r>
              <a:rPr lang="cy-GB" err="1"/>
              <a:t>everyday</a:t>
            </a:r>
            <a:r>
              <a:rPr lang="cy-GB"/>
              <a:t> </a:t>
            </a:r>
            <a:r>
              <a:rPr lang="cy-GB" err="1"/>
              <a:t>lives</a:t>
            </a:r>
            <a:r>
              <a:rPr lang="cy-GB"/>
              <a:t>.</a:t>
            </a:r>
            <a:endParaRPr lang="en-US">
              <a:ea typeface="Calibri"/>
              <a:cs typeface="Calibri"/>
            </a:endParaRPr>
          </a:p>
        </p:txBody>
      </p:sp>
      <p:sp>
        <p:nvSpPr>
          <p:cNvPr id="4" name="Slide Number Placeholder 3"/>
          <p:cNvSpPr>
            <a:spLocks noGrp="1"/>
          </p:cNvSpPr>
          <p:nvPr>
            <p:ph type="sldNum" sz="quarter" idx="5"/>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a:defRPr/>
            </a:pPr>
            <a:r>
              <a:rPr lang="cy-GB" err="1"/>
              <a:t>What</a:t>
            </a:r>
            <a:r>
              <a:rPr lang="cy-GB"/>
              <a:t> can the Senedd </a:t>
            </a:r>
            <a:r>
              <a:rPr lang="cy-GB" err="1"/>
              <a:t>makes</a:t>
            </a:r>
            <a:r>
              <a:rPr lang="cy-GB"/>
              <a:t> </a:t>
            </a:r>
            <a:r>
              <a:rPr lang="cy-GB" err="1"/>
              <a:t>decisions</a:t>
            </a:r>
            <a:r>
              <a:rPr lang="cy-GB"/>
              <a:t> </a:t>
            </a:r>
            <a:r>
              <a:rPr lang="cy-GB" err="1"/>
              <a:t>on</a:t>
            </a:r>
            <a:r>
              <a:rPr lang="cy-GB"/>
              <a:t>? </a:t>
            </a:r>
            <a:endParaRPr lang="en-US">
              <a:solidFill>
                <a:srgbClr val="444444"/>
              </a:solidFill>
            </a:endParaRPr>
          </a:p>
          <a:p>
            <a:pPr>
              <a:defRPr/>
            </a:pPr>
            <a:r>
              <a:rPr lang="cy-GB" err="1"/>
              <a:t>Look</a:t>
            </a:r>
            <a:r>
              <a:rPr lang="cy-GB"/>
              <a:t> at the </a:t>
            </a:r>
            <a:r>
              <a:rPr lang="cy-GB" err="1"/>
              <a:t>topics</a:t>
            </a:r>
            <a:r>
              <a:rPr lang="cy-GB"/>
              <a:t> </a:t>
            </a:r>
            <a:r>
              <a:rPr lang="cy-GB" err="1"/>
              <a:t>on</a:t>
            </a:r>
            <a:r>
              <a:rPr lang="cy-GB"/>
              <a:t> the </a:t>
            </a:r>
            <a:r>
              <a:rPr lang="cy-GB" err="1"/>
              <a:t>slide</a:t>
            </a:r>
            <a:r>
              <a:rPr lang="cy-GB"/>
              <a:t>. </a:t>
            </a:r>
            <a:r>
              <a:rPr lang="cy-GB" err="1"/>
              <a:t>Some</a:t>
            </a:r>
            <a:r>
              <a:rPr lang="cy-GB"/>
              <a:t> </a:t>
            </a:r>
            <a:r>
              <a:rPr lang="cy-GB" err="1"/>
              <a:t>are</a:t>
            </a:r>
            <a:r>
              <a:rPr lang="cy-GB"/>
              <a:t> </a:t>
            </a:r>
            <a:r>
              <a:rPr lang="cy-GB" err="1"/>
              <a:t>things</a:t>
            </a:r>
            <a:r>
              <a:rPr lang="cy-GB"/>
              <a:t> the UK </a:t>
            </a:r>
            <a:r>
              <a:rPr lang="cy-GB" err="1"/>
              <a:t>Parliament</a:t>
            </a:r>
            <a:r>
              <a:rPr lang="cy-GB"/>
              <a:t> </a:t>
            </a:r>
            <a:r>
              <a:rPr lang="cy-GB" err="1"/>
              <a:t>still</a:t>
            </a:r>
            <a:r>
              <a:rPr lang="cy-GB"/>
              <a:t> </a:t>
            </a:r>
            <a:r>
              <a:rPr lang="cy-GB" err="1"/>
              <a:t>makes</a:t>
            </a:r>
            <a:r>
              <a:rPr lang="cy-GB"/>
              <a:t> </a:t>
            </a:r>
            <a:r>
              <a:rPr lang="cy-GB" err="1"/>
              <a:t>decisions</a:t>
            </a:r>
            <a:r>
              <a:rPr lang="cy-GB"/>
              <a:t> </a:t>
            </a:r>
            <a:r>
              <a:rPr lang="cy-GB" err="1"/>
              <a:t>on</a:t>
            </a:r>
            <a:r>
              <a:rPr lang="cy-GB"/>
              <a:t> </a:t>
            </a:r>
            <a:r>
              <a:rPr lang="cy-GB" err="1"/>
              <a:t>here</a:t>
            </a:r>
            <a:r>
              <a:rPr lang="cy-GB"/>
              <a:t> </a:t>
            </a:r>
            <a:r>
              <a:rPr lang="cy-GB" err="1"/>
              <a:t>in</a:t>
            </a:r>
            <a:r>
              <a:rPr lang="cy-GB"/>
              <a:t> Wales </a:t>
            </a:r>
            <a:r>
              <a:rPr lang="cy-GB" err="1"/>
              <a:t>and</a:t>
            </a:r>
            <a:r>
              <a:rPr lang="cy-GB"/>
              <a:t> </a:t>
            </a:r>
            <a:r>
              <a:rPr lang="cy-GB" err="1"/>
              <a:t>others</a:t>
            </a:r>
            <a:r>
              <a:rPr lang="cy-GB"/>
              <a:t> </a:t>
            </a:r>
            <a:r>
              <a:rPr lang="cy-GB" err="1"/>
              <a:t>are</a:t>
            </a:r>
            <a:r>
              <a:rPr lang="cy-GB"/>
              <a:t> </a:t>
            </a:r>
            <a:r>
              <a:rPr lang="cy-GB" err="1"/>
              <a:t>things</a:t>
            </a:r>
            <a:r>
              <a:rPr lang="cy-GB"/>
              <a:t> the Senedd </a:t>
            </a:r>
            <a:r>
              <a:rPr lang="cy-GB" err="1"/>
              <a:t>makes</a:t>
            </a:r>
            <a:r>
              <a:rPr lang="cy-GB"/>
              <a:t> </a:t>
            </a:r>
            <a:r>
              <a:rPr lang="cy-GB" err="1"/>
              <a:t>decisions</a:t>
            </a:r>
            <a:r>
              <a:rPr lang="cy-GB"/>
              <a:t> </a:t>
            </a:r>
            <a:r>
              <a:rPr lang="cy-GB" err="1"/>
              <a:t>on</a:t>
            </a:r>
            <a:r>
              <a:rPr lang="cy-GB"/>
              <a:t>.</a:t>
            </a:r>
            <a:endParaRPr lang="en-US">
              <a:solidFill>
                <a:srgbClr val="444444"/>
              </a:solidFill>
              <a:ea typeface="Calibri" panose="020F0502020204030204"/>
              <a:cs typeface="Calibri" panose="020F0502020204030204"/>
            </a:endParaRPr>
          </a:p>
          <a:p>
            <a:pPr>
              <a:defRPr/>
            </a:pPr>
            <a:r>
              <a:rPr lang="en-GB"/>
              <a:t>Ask students which of the following aspects of our lives or powers do you think are decided by the UK government and which are decided by the Senedd in Cardiff Bay? Answers are on the next slide.</a:t>
            </a: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9</a:t>
            </a:fld>
            <a:endParaRPr lang="en-GB" sz="1000"/>
          </a:p>
        </p:txBody>
      </p:sp>
    </p:spTree>
    <p:extLst>
      <p:ext uri="{BB962C8B-B14F-4D97-AF65-F5344CB8AC3E}">
        <p14:creationId xmlns:p14="http://schemas.microsoft.com/office/powerpoint/2010/main" val="110660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1">
                <a:solidFill>
                  <a:schemeClr val="bg1"/>
                </a:solidFill>
              </a:defRPr>
            </a:lvl1pPr>
          </a:lstStyle>
          <a:p>
            <a:r>
              <a:rPr lang="en-US"/>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anchor="ctr"/>
          <a:lstStyle>
            <a:lvl1pPr algn="ctr">
              <a:buNone/>
              <a:defRPr/>
            </a:lvl1pPr>
          </a:lstStyle>
          <a:p>
            <a:endParaRPr lang="en-GB"/>
          </a:p>
        </p:txBody>
      </p:sp>
    </p:spTree>
    <p:extLst>
      <p:ext uri="{BB962C8B-B14F-4D97-AF65-F5344CB8AC3E}">
        <p14:creationId xmlns:p14="http://schemas.microsoft.com/office/powerpoint/2010/main" val="257087063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187313372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5522430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86136511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15438770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202909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0728867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
        <p:nvSpPr>
          <p:cNvPr id="8" name="Picture Placeholder 9">
            <a:extLst>
              <a:ext uri="{FF2B5EF4-FFF2-40B4-BE49-F238E27FC236}">
                <a16:creationId xmlns:a16="http://schemas.microsoft.com/office/drawing/2014/main" id="{97211B0E-01CE-4AA7-AB11-4A49C45D6B79}"/>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41863914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50069465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91469274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990912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7900334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01608076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3473509962"/>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8825046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430142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45351726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4454722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786645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0.png"/><Relationship Id="rId4" Type="http://schemas.openxmlformats.org/officeDocument/2006/relationships/slideLayout" Target="../slideLayouts/slideLayout15.xml"/><Relationship Id="rId9"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9.png"/><Relationship Id="rId4" Type="http://schemas.openxmlformats.org/officeDocument/2006/relationships/slideLayout" Target="../slideLayouts/slideLayout2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4078" r:id="rId1"/>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p15:clr>
            <a:srgbClr val="F26B43"/>
          </p15:clr>
        </p15:guide>
        <p15:guide id="2" pos="234">
          <p15:clr>
            <a:srgbClr val="F26B43"/>
          </p15:clr>
        </p15:guide>
        <p15:guide id="3" orient="horz" pos="300">
          <p15:clr>
            <a:srgbClr val="F26B43"/>
          </p15:clr>
        </p15:guide>
        <p15:guide id="4" orient="horz" pos="4110">
          <p15:clr>
            <a:srgbClr val="F26B43"/>
          </p15:clr>
        </p15:guide>
        <p15:guide id="5" pos="3840">
          <p15:clr>
            <a:srgbClr val="F26B43"/>
          </p15:clr>
        </p15:guide>
        <p15:guide id="6" pos="3749">
          <p15:clr>
            <a:srgbClr val="F26B43"/>
          </p15:clr>
        </p15:guide>
        <p15:guide id="7"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2">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3"/>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145" r:id="rId6"/>
    <p:sldLayoutId id="2147484146" r:id="rId7"/>
    <p:sldLayoutId id="2147484015" r:id="rId8"/>
    <p:sldLayoutId id="2147484016" r:id="rId9"/>
    <p:sldLayoutId id="214748401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9"/>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0"/>
          <a:stretch>
            <a:fillRect/>
          </a:stretch>
        </p:blipFill>
        <p:spPr>
          <a:xfrm>
            <a:off x="5688000" y="0"/>
            <a:ext cx="6516927" cy="6858000"/>
          </a:xfrm>
          <a:prstGeom prst="rect">
            <a:avLst/>
          </a:prstGeom>
        </p:spPr>
      </p:pic>
    </p:spTree>
    <p:extLst>
      <p:ext uri="{BB962C8B-B14F-4D97-AF65-F5344CB8AC3E}">
        <p14:creationId xmlns:p14="http://schemas.microsoft.com/office/powerpoint/2010/main" val="1338004742"/>
      </p:ext>
    </p:extLst>
  </p:cSld>
  <p:clrMap bg1="lt1" tx1="dk1" bg2="lt2" tx2="dk2" accent1="accent1" accent2="accent2" accent3="accent3" accent4="accent4" accent5="accent5" accent6="accent6" hlink="hlink" folHlink="folHlink"/>
  <p:sldLayoutIdLst>
    <p:sldLayoutId id="2147484150" r:id="rId1"/>
    <p:sldLayoutId id="2147484007" r:id="rId2"/>
    <p:sldLayoutId id="2147484008" r:id="rId3"/>
    <p:sldLayoutId id="2147484009" r:id="rId4"/>
    <p:sldLayoutId id="2147484010" r:id="rId5"/>
    <p:sldLayoutId id="2147484011" r:id="rId6"/>
    <p:sldLayoutId id="214748401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0"/>
          <a:srcRect/>
          <a:stretch/>
        </p:blipFill>
        <p:spPr>
          <a:xfrm>
            <a:off x="360360" y="6136255"/>
            <a:ext cx="2244712" cy="360000"/>
          </a:xfrm>
          <a:prstGeom prst="rect">
            <a:avLst/>
          </a:prstGeom>
        </p:spPr>
      </p:pic>
    </p:spTree>
    <p:extLst>
      <p:ext uri="{BB962C8B-B14F-4D97-AF65-F5344CB8AC3E}">
        <p14:creationId xmlns:p14="http://schemas.microsoft.com/office/powerpoint/2010/main" val="37632174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7" r:id="rId4"/>
    <p:sldLayoutId id="2147484024" r:id="rId5"/>
    <p:sldLayoutId id="2147484025" r:id="rId6"/>
    <p:sldLayoutId id="2147484026" r:id="rId7"/>
    <p:sldLayoutId id="214748415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userDrawn="1">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1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26" Type="http://schemas.openxmlformats.org/officeDocument/2006/relationships/image" Target="../media/image88.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10.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22.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6.sv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00.sv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00.sv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02.sv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5.sv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5.svg"/><Relationship Id="rId9"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5.svg"/><Relationship Id="rId9"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sv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7QBtRPxzqu4?feature=oembed" TargetMode="External"/><Relationship Id="rId5" Type="http://schemas.openxmlformats.org/officeDocument/2006/relationships/image" Target="../media/image59.jpe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26" Type="http://schemas.openxmlformats.org/officeDocument/2006/relationships/image" Target="../media/image88.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22.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6.sv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a:xfrm>
            <a:off x="7320549" y="252108"/>
            <a:ext cx="4058819" cy="4960128"/>
          </a:xfrm>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a:t>2026 Senedd Election</a:t>
            </a:r>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a:xfrm>
            <a:off x="371475" y="3675551"/>
            <a:ext cx="4712454" cy="3086028"/>
          </a:xfrm>
          <a:solidFill>
            <a:schemeClr val="accent3"/>
          </a:solidFill>
        </p:spPr>
        <p:txBody>
          <a:bodyPr lIns="0" tIns="180000" rIns="0" bIns="0" anchor="t"/>
          <a:lstStyle/>
          <a:p>
            <a:r>
              <a:rPr lang="en-GB"/>
              <a:t>Assembly</a:t>
            </a:r>
            <a:endParaRPr lang="en-US"/>
          </a:p>
        </p:txBody>
      </p:sp>
      <p:pic>
        <p:nvPicPr>
          <p:cNvPr id="5" name="Picture Placeholder 29">
            <a:extLst>
              <a:ext uri="{FF2B5EF4-FFF2-40B4-BE49-F238E27FC236}">
                <a16:creationId xmlns:a16="http://schemas.microsoft.com/office/drawing/2014/main" id="{2F5A6670-D113-D0F6-7FDC-5F6FD425FB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7" name="Picture Placeholder 43" descr="A logo for a children's commission&#10;&#10;AI-generated content may be incorrect.">
            <a:extLst>
              <a:ext uri="{FF2B5EF4-FFF2-40B4-BE49-F238E27FC236}">
                <a16:creationId xmlns:a16="http://schemas.microsoft.com/office/drawing/2014/main" id="{7AFFA744-DFCC-FFBA-24AA-60AA4AAEB8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3" name="Picture Placeholder 23">
            <a:extLst>
              <a:ext uri="{FF2B5EF4-FFF2-40B4-BE49-F238E27FC236}">
                <a16:creationId xmlns:a16="http://schemas.microsoft.com/office/drawing/2014/main" id="{9B8DF9C1-F74E-EB9D-6B2B-6674A1586BA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Tree>
    <p:extLst>
      <p:ext uri="{BB962C8B-B14F-4D97-AF65-F5344CB8AC3E}">
        <p14:creationId xmlns:p14="http://schemas.microsoft.com/office/powerpoint/2010/main" val="309651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a:lstStyle/>
          <a:p>
            <a:r>
              <a:rPr lang="en-GB"/>
              <a:t>Crime and Policing</a:t>
            </a:r>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97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p:txBody>
          <a:bodyPr anchor="ctr">
            <a:normAutofit/>
          </a:bodyPr>
          <a:lstStyle/>
          <a:p>
            <a:r>
              <a:rPr lang="en-GB"/>
              <a:t>Members of </a:t>
            </a:r>
            <a:br>
              <a:rPr lang="en-GB"/>
            </a:br>
            <a:r>
              <a:rPr lang="en-GB"/>
              <a:t>the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p:txBody>
          <a:bodyPr>
            <a:normAutofit fontScale="85000" lnSpcReduction="20000"/>
          </a:bodyPr>
          <a:lstStyle/>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Members of the Senedd are elected to represent us and our communities.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96 Members of the Senedd</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16 Constituencies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6 Members of the Senedd in each Constituency </a:t>
            </a: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a:fillRect/>
          </a:stretch>
        </p:blipFill>
        <p:spPr/>
      </p:pic>
    </p:spTree>
    <p:extLst>
      <p:ext uri="{BB962C8B-B14F-4D97-AF65-F5344CB8AC3E}">
        <p14:creationId xmlns:p14="http://schemas.microsoft.com/office/powerpoint/2010/main" val="1859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9275-600A-3D6C-4D65-50B4907D19C2}"/>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48878B1F-ADA2-01D4-3155-2E97D8D0F070}"/>
              </a:ext>
            </a:extLst>
          </p:cNvPr>
          <p:cNvSpPr>
            <a:spLocks noGrp="1"/>
          </p:cNvSpPr>
          <p:nvPr>
            <p:ph type="title"/>
          </p:nvPr>
        </p:nvSpPr>
        <p:spPr/>
        <p:txBody>
          <a:bodyPr anchor="ctr">
            <a:normAutofit/>
          </a:bodyPr>
          <a:lstStyle/>
          <a:p>
            <a:r>
              <a:rPr lang="en-GB"/>
              <a:t>Who do I vote for?</a:t>
            </a:r>
          </a:p>
        </p:txBody>
      </p:sp>
      <p:sp>
        <p:nvSpPr>
          <p:cNvPr id="2" name="Content Placeholder 1">
            <a:extLst>
              <a:ext uri="{FF2B5EF4-FFF2-40B4-BE49-F238E27FC236}">
                <a16:creationId xmlns:a16="http://schemas.microsoft.com/office/drawing/2014/main" id="{70438A89-337F-899A-FC3B-4A514AE67BDA}"/>
              </a:ext>
            </a:extLst>
          </p:cNvPr>
          <p:cNvSpPr>
            <a:spLocks noGrp="1"/>
          </p:cNvSpPr>
          <p:nvPr>
            <p:ph type="body" sz="quarter" idx="11"/>
          </p:nvPr>
        </p:nvSpPr>
        <p:spPr/>
        <p:txBody>
          <a:bodyPr>
            <a:normAutofit/>
          </a:bodyPr>
          <a:lstStyle/>
          <a:p>
            <a:endParaRPr lang="en-GB" sz="2400"/>
          </a:p>
          <a:p>
            <a:r>
              <a:rPr lang="en-GB" sz="2400"/>
              <a:t>Party manifestos will help you to decide who to vote for in the Senedd election. </a:t>
            </a:r>
          </a:p>
          <a:p>
            <a:r>
              <a:rPr lang="en-GB" sz="2400"/>
              <a:t>You should vote for the party whose manifesto you agree with the most. </a:t>
            </a:r>
          </a:p>
          <a:p>
            <a:r>
              <a:rPr lang="en-GB" sz="2400"/>
              <a:t>Vote for the policies that will make life better for you here in Wales. </a:t>
            </a:r>
          </a:p>
          <a:p>
            <a:endParaRPr lang="en-GB" sz="2400"/>
          </a:p>
          <a:p>
            <a:endParaRPr lang="en-GB" sz="2400"/>
          </a:p>
        </p:txBody>
      </p:sp>
      <p:pic>
        <p:nvPicPr>
          <p:cNvPr id="5" name="Picture 4">
            <a:extLst>
              <a:ext uri="{FF2B5EF4-FFF2-40B4-BE49-F238E27FC236}">
                <a16:creationId xmlns:a16="http://schemas.microsoft.com/office/drawing/2014/main" id="{67940073-905C-5829-A42D-F21BA314F071}"/>
              </a:ext>
            </a:extLst>
          </p:cNvPr>
          <p:cNvPicPr>
            <a:picLocks noChangeAspect="1"/>
          </p:cNvPicPr>
          <p:nvPr/>
        </p:nvPicPr>
        <p:blipFill>
          <a:blip r:embed="rId3"/>
          <a:stretch>
            <a:fillRect/>
          </a:stretch>
        </p:blipFill>
        <p:spPr>
          <a:xfrm>
            <a:off x="9264903" y="237066"/>
            <a:ext cx="2592290" cy="2531533"/>
          </a:xfrm>
          <a:prstGeom prst="rect">
            <a:avLst/>
          </a:prstGeom>
        </p:spPr>
      </p:pic>
      <p:pic>
        <p:nvPicPr>
          <p:cNvPr id="6" name="Picture 5">
            <a:extLst>
              <a:ext uri="{FF2B5EF4-FFF2-40B4-BE49-F238E27FC236}">
                <a16:creationId xmlns:a16="http://schemas.microsoft.com/office/drawing/2014/main" id="{BEE0CC77-74AE-32BD-8B2D-9A20C220B7C2}"/>
              </a:ext>
            </a:extLst>
          </p:cNvPr>
          <p:cNvPicPr>
            <a:picLocks noChangeAspect="1"/>
          </p:cNvPicPr>
          <p:nvPr/>
        </p:nvPicPr>
        <p:blipFill>
          <a:blip r:embed="rId4"/>
          <a:stretch>
            <a:fillRect/>
          </a:stretch>
        </p:blipFill>
        <p:spPr>
          <a:xfrm>
            <a:off x="9262533" y="5105400"/>
            <a:ext cx="2692401" cy="1514475"/>
          </a:xfrm>
          <a:prstGeom prst="rect">
            <a:avLst/>
          </a:prstGeom>
        </p:spPr>
      </p:pic>
      <p:pic>
        <p:nvPicPr>
          <p:cNvPr id="8" name="Picture 7">
            <a:extLst>
              <a:ext uri="{FF2B5EF4-FFF2-40B4-BE49-F238E27FC236}">
                <a16:creationId xmlns:a16="http://schemas.microsoft.com/office/drawing/2014/main" id="{BE002DBC-EDCF-3A7D-70CD-D25A36914E33}"/>
              </a:ext>
            </a:extLst>
          </p:cNvPr>
          <p:cNvPicPr>
            <a:picLocks noChangeAspect="1"/>
          </p:cNvPicPr>
          <p:nvPr/>
        </p:nvPicPr>
        <p:blipFill>
          <a:blip r:embed="rId5"/>
          <a:stretch>
            <a:fillRect/>
          </a:stretch>
        </p:blipFill>
        <p:spPr>
          <a:xfrm>
            <a:off x="6289721" y="5029200"/>
            <a:ext cx="2844354" cy="1600199"/>
          </a:xfrm>
          <a:prstGeom prst="rect">
            <a:avLst/>
          </a:prstGeom>
        </p:spPr>
      </p:pic>
      <p:pic>
        <p:nvPicPr>
          <p:cNvPr id="9" name="Picture 8">
            <a:extLst>
              <a:ext uri="{FF2B5EF4-FFF2-40B4-BE49-F238E27FC236}">
                <a16:creationId xmlns:a16="http://schemas.microsoft.com/office/drawing/2014/main" id="{CC35FC14-93E7-4D55-76ED-E2D6BD394B84}"/>
              </a:ext>
            </a:extLst>
          </p:cNvPr>
          <p:cNvPicPr>
            <a:picLocks noChangeAspect="1"/>
          </p:cNvPicPr>
          <p:nvPr/>
        </p:nvPicPr>
        <p:blipFill>
          <a:blip r:embed="rId6"/>
          <a:stretch>
            <a:fillRect/>
          </a:stretch>
        </p:blipFill>
        <p:spPr>
          <a:xfrm>
            <a:off x="6829122" y="2480732"/>
            <a:ext cx="1664530" cy="2353733"/>
          </a:xfrm>
          <a:prstGeom prst="rect">
            <a:avLst/>
          </a:prstGeom>
        </p:spPr>
      </p:pic>
      <p:pic>
        <p:nvPicPr>
          <p:cNvPr id="11" name="Picture 10">
            <a:extLst>
              <a:ext uri="{FF2B5EF4-FFF2-40B4-BE49-F238E27FC236}">
                <a16:creationId xmlns:a16="http://schemas.microsoft.com/office/drawing/2014/main" id="{E00D7484-A48A-1AA3-E087-3ADB45535F34}"/>
              </a:ext>
            </a:extLst>
          </p:cNvPr>
          <p:cNvPicPr>
            <a:picLocks noChangeAspect="1"/>
          </p:cNvPicPr>
          <p:nvPr/>
        </p:nvPicPr>
        <p:blipFill>
          <a:blip r:embed="rId7"/>
          <a:stretch>
            <a:fillRect/>
          </a:stretch>
        </p:blipFill>
        <p:spPr>
          <a:xfrm>
            <a:off x="7010400" y="338667"/>
            <a:ext cx="1989665" cy="1989665"/>
          </a:xfrm>
          <a:prstGeom prst="rect">
            <a:avLst/>
          </a:prstGeom>
        </p:spPr>
      </p:pic>
      <p:pic>
        <p:nvPicPr>
          <p:cNvPr id="1026" name="Picture 2">
            <a:extLst>
              <a:ext uri="{FF2B5EF4-FFF2-40B4-BE49-F238E27FC236}">
                <a16:creationId xmlns:a16="http://schemas.microsoft.com/office/drawing/2014/main" id="{837FEBC3-8849-7155-D534-23F0508373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6268" b="9744"/>
          <a:stretch>
            <a:fillRect/>
          </a:stretch>
        </p:blipFill>
        <p:spPr bwMode="auto">
          <a:xfrm>
            <a:off x="8740188" y="2744020"/>
            <a:ext cx="3012626" cy="192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68C-87A7-1FE0-B3B0-BDD5CA9561F0}"/>
              </a:ext>
            </a:extLst>
          </p:cNvPr>
          <p:cNvSpPr>
            <a:spLocks noGrp="1"/>
          </p:cNvSpPr>
          <p:nvPr>
            <p:ph type="title"/>
          </p:nvPr>
        </p:nvSpPr>
        <p:spPr/>
        <p:txBody>
          <a:bodyPr/>
          <a:lstStyle/>
          <a:p>
            <a:r>
              <a:rPr lang="en-US" sz="3000">
                <a:ea typeface="+mj-lt"/>
                <a:cs typeface="+mj-lt"/>
              </a:rPr>
              <a:t>How many 16-17 year olds are registered to </a:t>
            </a:r>
            <a:br>
              <a:rPr lang="en-US" sz="3000">
                <a:ea typeface="+mj-lt"/>
                <a:cs typeface="+mj-lt"/>
              </a:rPr>
            </a:br>
            <a:r>
              <a:rPr lang="en-US" sz="3000">
                <a:ea typeface="+mj-lt"/>
                <a:cs typeface="+mj-lt"/>
              </a:rPr>
              <a:t>vote in Wales?</a:t>
            </a:r>
            <a:endParaRPr lang="en-US" sz="3000">
              <a:solidFill>
                <a:srgbClr val="000000"/>
              </a:solidFill>
              <a:ea typeface="+mj-lt"/>
              <a:cs typeface="+mj-lt"/>
            </a:endParaRPr>
          </a:p>
        </p:txBody>
      </p:sp>
      <p:pic>
        <p:nvPicPr>
          <p:cNvPr id="5" name="Picture 4" descr="A pie chart with numbers and a number of percentages&#10;&#10;AI-generated content may be incorrect.">
            <a:extLst>
              <a:ext uri="{FF2B5EF4-FFF2-40B4-BE49-F238E27FC236}">
                <a16:creationId xmlns:a16="http://schemas.microsoft.com/office/drawing/2014/main" id="{2A9CEE0D-7DD6-12E6-7FA6-DABBAFC8D9E4}"/>
              </a:ext>
            </a:extLst>
          </p:cNvPr>
          <p:cNvPicPr>
            <a:picLocks noChangeAspect="1"/>
          </p:cNvPicPr>
          <p:nvPr/>
        </p:nvPicPr>
        <p:blipFill>
          <a:blip r:embed="rId3"/>
          <a:srcRect l="19462" r="17598" b="2108"/>
          <a:stretch>
            <a:fillRect/>
          </a:stretch>
        </p:blipFill>
        <p:spPr>
          <a:xfrm>
            <a:off x="1025848" y="2470991"/>
            <a:ext cx="2967992" cy="3168539"/>
          </a:xfrm>
          <a:prstGeom prst="rect">
            <a:avLst/>
          </a:prstGeom>
        </p:spPr>
      </p:pic>
      <p:pic>
        <p:nvPicPr>
          <p:cNvPr id="6" name="Picture 5">
            <a:extLst>
              <a:ext uri="{FF2B5EF4-FFF2-40B4-BE49-F238E27FC236}">
                <a16:creationId xmlns:a16="http://schemas.microsoft.com/office/drawing/2014/main" id="{0927253F-5453-7CDF-40FC-3580A50FAC20}"/>
              </a:ext>
            </a:extLst>
          </p:cNvPr>
          <p:cNvPicPr>
            <a:picLocks noChangeAspect="1"/>
          </p:cNvPicPr>
          <p:nvPr/>
        </p:nvPicPr>
        <p:blipFill>
          <a:blip r:embed="rId4"/>
          <a:srcRect l="11974" t="5292" r="7563" b="11787"/>
          <a:stretch>
            <a:fillRect/>
          </a:stretch>
        </p:blipFill>
        <p:spPr>
          <a:xfrm>
            <a:off x="4631669" y="2660280"/>
            <a:ext cx="3743104" cy="2911236"/>
          </a:xfrm>
          <a:prstGeom prst="rect">
            <a:avLst/>
          </a:prstGeom>
        </p:spPr>
      </p:pic>
      <p:sp>
        <p:nvSpPr>
          <p:cNvPr id="8" name="TextBox 7">
            <a:extLst>
              <a:ext uri="{FF2B5EF4-FFF2-40B4-BE49-F238E27FC236}">
                <a16:creationId xmlns:a16="http://schemas.microsoft.com/office/drawing/2014/main" id="{B0656C28-D30E-AC7E-1776-A4C05D76F896}"/>
              </a:ext>
            </a:extLst>
          </p:cNvPr>
          <p:cNvSpPr txBox="1"/>
          <p:nvPr/>
        </p:nvSpPr>
        <p:spPr>
          <a:xfrm>
            <a:off x="6007967" y="3955463"/>
            <a:ext cx="1126273" cy="338554"/>
          </a:xfrm>
          <a:prstGeom prst="rect">
            <a:avLst/>
          </a:prstGeom>
          <a:noFill/>
        </p:spPr>
        <p:txBody>
          <a:bodyPr wrap="square" rtlCol="0">
            <a:spAutoFit/>
          </a:bodyPr>
          <a:lstStyle/>
          <a:p>
            <a:pPr algn="ctr"/>
            <a:r>
              <a:rPr lang="en-GB" sz="1600" b="1">
                <a:latin typeface="Montserrat" panose="00000500000000000000" pitchFamily="2" charset="0"/>
              </a:rPr>
              <a:t>+65</a:t>
            </a:r>
          </a:p>
        </p:txBody>
      </p:sp>
      <p:sp>
        <p:nvSpPr>
          <p:cNvPr id="10" name="TextBox 9">
            <a:extLst>
              <a:ext uri="{FF2B5EF4-FFF2-40B4-BE49-F238E27FC236}">
                <a16:creationId xmlns:a16="http://schemas.microsoft.com/office/drawing/2014/main" id="{CC7228A2-D18F-5556-92D4-8CFC3156486C}"/>
              </a:ext>
            </a:extLst>
          </p:cNvPr>
          <p:cNvSpPr txBox="1"/>
          <p:nvPr/>
        </p:nvSpPr>
        <p:spPr>
          <a:xfrm>
            <a:off x="1922546" y="3900378"/>
            <a:ext cx="1126273" cy="338554"/>
          </a:xfrm>
          <a:prstGeom prst="rect">
            <a:avLst/>
          </a:prstGeom>
          <a:noFill/>
        </p:spPr>
        <p:txBody>
          <a:bodyPr wrap="square" lIns="91440" tIns="45720" rIns="91440" bIns="45720" rtlCol="0" anchor="t">
            <a:spAutoFit/>
          </a:bodyPr>
          <a:lstStyle/>
          <a:p>
            <a:pPr algn="ctr"/>
            <a:r>
              <a:rPr lang="en-GB" sz="1600" b="1">
                <a:latin typeface="Montserrat"/>
              </a:rPr>
              <a:t>16-17</a:t>
            </a:r>
            <a:endParaRPr lang="en-GB" sz="1600" b="1">
              <a:latin typeface="Montserrat" panose="00000500000000000000" pitchFamily="2" charset="0"/>
            </a:endParaRPr>
          </a:p>
        </p:txBody>
      </p:sp>
      <p:sp>
        <p:nvSpPr>
          <p:cNvPr id="13" name="Rectangle 12">
            <a:extLst>
              <a:ext uri="{FF2B5EF4-FFF2-40B4-BE49-F238E27FC236}">
                <a16:creationId xmlns:a16="http://schemas.microsoft.com/office/drawing/2014/main" id="{BA27F54D-8711-9A7D-626F-AA716A145B0C}"/>
              </a:ext>
            </a:extLst>
          </p:cNvPr>
          <p:cNvSpPr/>
          <p:nvPr/>
        </p:nvSpPr>
        <p:spPr>
          <a:xfrm>
            <a:off x="8828710" y="3430020"/>
            <a:ext cx="441748" cy="45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86D15FB-8295-9ECE-E318-4F0FA0786910}"/>
              </a:ext>
            </a:extLst>
          </p:cNvPr>
          <p:cNvSpPr/>
          <p:nvPr/>
        </p:nvSpPr>
        <p:spPr>
          <a:xfrm>
            <a:off x="8828710" y="4072670"/>
            <a:ext cx="441748" cy="45337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8" name="TextBox 17">
            <a:extLst>
              <a:ext uri="{FF2B5EF4-FFF2-40B4-BE49-F238E27FC236}">
                <a16:creationId xmlns:a16="http://schemas.microsoft.com/office/drawing/2014/main" id="{02D1418E-069B-AFBB-9533-D89BF9F02DD2}"/>
              </a:ext>
            </a:extLst>
          </p:cNvPr>
          <p:cNvSpPr txBox="1"/>
          <p:nvPr/>
        </p:nvSpPr>
        <p:spPr>
          <a:xfrm>
            <a:off x="9542774" y="3520172"/>
            <a:ext cx="1557454" cy="369332"/>
          </a:xfrm>
          <a:prstGeom prst="rect">
            <a:avLst/>
          </a:prstGeom>
          <a:noFill/>
        </p:spPr>
        <p:txBody>
          <a:bodyPr wrap="square" rtlCol="0">
            <a:spAutoFit/>
          </a:bodyPr>
          <a:lstStyle/>
          <a:p>
            <a:r>
              <a:rPr lang="en-GB">
                <a:latin typeface="Montserrat" panose="00000500000000000000" pitchFamily="2" charset="0"/>
              </a:rPr>
              <a:t>Registered </a:t>
            </a:r>
          </a:p>
        </p:txBody>
      </p:sp>
      <p:sp>
        <p:nvSpPr>
          <p:cNvPr id="20" name="TextBox 19">
            <a:extLst>
              <a:ext uri="{FF2B5EF4-FFF2-40B4-BE49-F238E27FC236}">
                <a16:creationId xmlns:a16="http://schemas.microsoft.com/office/drawing/2014/main" id="{0AAAF43D-B781-828D-D3D3-36EFDB4EEA48}"/>
              </a:ext>
            </a:extLst>
          </p:cNvPr>
          <p:cNvSpPr txBox="1"/>
          <p:nvPr/>
        </p:nvSpPr>
        <p:spPr>
          <a:xfrm>
            <a:off x="9542773" y="4075405"/>
            <a:ext cx="1929161" cy="369332"/>
          </a:xfrm>
          <a:prstGeom prst="rect">
            <a:avLst/>
          </a:prstGeom>
          <a:noFill/>
        </p:spPr>
        <p:txBody>
          <a:bodyPr wrap="square" rtlCol="0">
            <a:spAutoFit/>
          </a:bodyPr>
          <a:lstStyle/>
          <a:p>
            <a:r>
              <a:rPr lang="en-GB">
                <a:latin typeface="Montserrat" panose="00000500000000000000" pitchFamily="2" charset="0"/>
              </a:rPr>
              <a:t>Not registered </a:t>
            </a:r>
          </a:p>
        </p:txBody>
      </p:sp>
      <p:sp>
        <p:nvSpPr>
          <p:cNvPr id="22" name="Rectangle 21">
            <a:extLst>
              <a:ext uri="{FF2B5EF4-FFF2-40B4-BE49-F238E27FC236}">
                <a16:creationId xmlns:a16="http://schemas.microsoft.com/office/drawing/2014/main" id="{7C005FFE-5845-C9AF-B47F-46B41E85D3CD}"/>
              </a:ext>
            </a:extLst>
          </p:cNvPr>
          <p:cNvSpPr/>
          <p:nvPr/>
        </p:nvSpPr>
        <p:spPr>
          <a:xfrm>
            <a:off x="302249" y="5986854"/>
            <a:ext cx="2603990" cy="802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Placeholder 29" descr="A black background with blue text&#10;&#10;AI-generated content may be incorrect.">
            <a:extLst>
              <a:ext uri="{FF2B5EF4-FFF2-40B4-BE49-F238E27FC236}">
                <a16:creationId xmlns:a16="http://schemas.microsoft.com/office/drawing/2014/main" id="{896FDA87-E333-D0A6-E3A5-32C10BE97D9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25" name="TextBox 24">
            <a:extLst>
              <a:ext uri="{FF2B5EF4-FFF2-40B4-BE49-F238E27FC236}">
                <a16:creationId xmlns:a16="http://schemas.microsoft.com/office/drawing/2014/main" id="{10544FBB-FE1F-8436-262A-B981D8FC2C5E}"/>
              </a:ext>
            </a:extLst>
          </p:cNvPr>
          <p:cNvSpPr txBox="1"/>
          <p:nvPr/>
        </p:nvSpPr>
        <p:spPr>
          <a:xfrm>
            <a:off x="367480" y="3042869"/>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57%</a:t>
            </a:r>
          </a:p>
        </p:txBody>
      </p:sp>
      <p:sp>
        <p:nvSpPr>
          <p:cNvPr id="26" name="TextBox 25">
            <a:extLst>
              <a:ext uri="{FF2B5EF4-FFF2-40B4-BE49-F238E27FC236}">
                <a16:creationId xmlns:a16="http://schemas.microsoft.com/office/drawing/2014/main" id="{7F0FE74C-8357-0E53-7F11-20D0B4EEF786}"/>
              </a:ext>
            </a:extLst>
          </p:cNvPr>
          <p:cNvSpPr txBox="1"/>
          <p:nvPr/>
        </p:nvSpPr>
        <p:spPr>
          <a:xfrm>
            <a:off x="3669480" y="257394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43%</a:t>
            </a:r>
          </a:p>
        </p:txBody>
      </p:sp>
      <p:sp>
        <p:nvSpPr>
          <p:cNvPr id="27" name="TextBox 26">
            <a:extLst>
              <a:ext uri="{FF2B5EF4-FFF2-40B4-BE49-F238E27FC236}">
                <a16:creationId xmlns:a16="http://schemas.microsoft.com/office/drawing/2014/main" id="{FAAB7421-E2DD-529D-8DC9-E584E89D9D22}"/>
              </a:ext>
            </a:extLst>
          </p:cNvPr>
          <p:cNvSpPr txBox="1"/>
          <p:nvPr/>
        </p:nvSpPr>
        <p:spPr>
          <a:xfrm>
            <a:off x="7469710" y="5387484"/>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93%</a:t>
            </a:r>
          </a:p>
        </p:txBody>
      </p:sp>
      <p:sp>
        <p:nvSpPr>
          <p:cNvPr id="28" name="TextBox 27">
            <a:extLst>
              <a:ext uri="{FF2B5EF4-FFF2-40B4-BE49-F238E27FC236}">
                <a16:creationId xmlns:a16="http://schemas.microsoft.com/office/drawing/2014/main" id="{B919D750-AE0A-F2D1-B4B6-0FA3BBCBD6A4}"/>
              </a:ext>
            </a:extLst>
          </p:cNvPr>
          <p:cNvSpPr txBox="1"/>
          <p:nvPr/>
        </p:nvSpPr>
        <p:spPr>
          <a:xfrm>
            <a:off x="6238787" y="220271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7%</a:t>
            </a:r>
          </a:p>
        </p:txBody>
      </p:sp>
      <p:sp>
        <p:nvSpPr>
          <p:cNvPr id="21" name="Rectangle 20">
            <a:extLst>
              <a:ext uri="{FF2B5EF4-FFF2-40B4-BE49-F238E27FC236}">
                <a16:creationId xmlns:a16="http://schemas.microsoft.com/office/drawing/2014/main" id="{3C2D02D6-D86D-7A76-771D-7E7A9E62C2B1}"/>
              </a:ext>
            </a:extLst>
          </p:cNvPr>
          <p:cNvSpPr/>
          <p:nvPr/>
        </p:nvSpPr>
        <p:spPr>
          <a:xfrm>
            <a:off x="121584" y="2206938"/>
            <a:ext cx="11543584" cy="3871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0252-6645-A753-E512-C47CF5FA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3C070-22D4-931D-F64A-683F15217F80}"/>
              </a:ext>
            </a:extLst>
          </p:cNvPr>
          <p:cNvSpPr>
            <a:spLocks noGrp="1"/>
          </p:cNvSpPr>
          <p:nvPr>
            <p:ph type="title"/>
          </p:nvPr>
        </p:nvSpPr>
        <p:spPr/>
        <p:txBody>
          <a:bodyPr/>
          <a:lstStyle/>
          <a:p>
            <a:r>
              <a:rPr lang="en-US" sz="4800"/>
              <a:t>Get prepared</a:t>
            </a:r>
          </a:p>
        </p:txBody>
      </p:sp>
      <p:sp>
        <p:nvSpPr>
          <p:cNvPr id="3" name="Text Placeholder 2">
            <a:extLst>
              <a:ext uri="{FF2B5EF4-FFF2-40B4-BE49-F238E27FC236}">
                <a16:creationId xmlns:a16="http://schemas.microsoft.com/office/drawing/2014/main" id="{64D64050-A1CA-487C-9EE1-9436CCD64E20}"/>
              </a:ext>
            </a:extLst>
          </p:cNvPr>
          <p:cNvSpPr>
            <a:spLocks noGrp="1"/>
          </p:cNvSpPr>
          <p:nvPr>
            <p:ph type="body" sz="quarter" idx="11"/>
          </p:nvPr>
        </p:nvSpPr>
        <p:spPr>
          <a:xfrm>
            <a:off x="513543" y="1229988"/>
            <a:ext cx="5364163" cy="4074037"/>
          </a:xfrm>
        </p:spPr>
        <p:txBody>
          <a:bodyPr/>
          <a:lstStyle/>
          <a:p>
            <a:r>
              <a:rPr lang="en-US" sz="2000" b="1">
                <a:latin typeface="Montserrat Light"/>
              </a:rPr>
              <a:t>Things to know</a:t>
            </a:r>
          </a:p>
          <a:p>
            <a:r>
              <a:rPr lang="en-US" sz="2000">
                <a:latin typeface="Montserrat Light"/>
              </a:rPr>
              <a:t>You can choose how to vote</a:t>
            </a:r>
          </a:p>
          <a:p>
            <a:pPr marL="285750" indent="-285750">
              <a:buFont typeface="Wingdings" panose="020B0604020202020204" pitchFamily="34" charset="0"/>
              <a:buChar char="§"/>
            </a:pPr>
            <a:r>
              <a:rPr lang="en-US" sz="2000" b="1">
                <a:solidFill>
                  <a:schemeClr val="accent3"/>
                </a:solidFill>
                <a:latin typeface="Montserrat Light"/>
              </a:rPr>
              <a:t>In person</a:t>
            </a:r>
            <a:r>
              <a:rPr lang="en-US" sz="2000">
                <a:latin typeface="Montserrat Light"/>
              </a:rPr>
              <a:t> - at a polling station</a:t>
            </a:r>
          </a:p>
          <a:p>
            <a:pPr marL="285750" indent="-285750">
              <a:buFont typeface="Wingdings" panose="020B0604020202020204" pitchFamily="34" charset="0"/>
              <a:buChar char="§"/>
            </a:pPr>
            <a:r>
              <a:rPr lang="en-US" sz="2000" b="1">
                <a:solidFill>
                  <a:schemeClr val="accent3"/>
                </a:solidFill>
                <a:latin typeface="Montserrat Light"/>
              </a:rPr>
              <a:t>By post -</a:t>
            </a:r>
            <a:r>
              <a:rPr lang="en-US" sz="2000">
                <a:latin typeface="Montserrat Light"/>
              </a:rPr>
              <a:t> send your vote in the post</a:t>
            </a:r>
          </a:p>
          <a:p>
            <a:pPr marL="285750" indent="-285750">
              <a:buFont typeface="Wingdings" panose="020B0604020202020204" pitchFamily="34" charset="0"/>
              <a:buChar char="§"/>
            </a:pPr>
            <a:r>
              <a:rPr lang="en-US" sz="2000" b="1">
                <a:solidFill>
                  <a:schemeClr val="accent3"/>
                </a:solidFill>
                <a:latin typeface="Montserrat Light"/>
              </a:rPr>
              <a:t>By proxy -</a:t>
            </a:r>
            <a:r>
              <a:rPr lang="en-US" sz="2000">
                <a:latin typeface="Montserrat Light"/>
              </a:rPr>
              <a:t> someone else votes on your behalf</a:t>
            </a:r>
          </a:p>
        </p:txBody>
      </p:sp>
      <p:sp>
        <p:nvSpPr>
          <p:cNvPr id="4" name="Text Placeholder 3">
            <a:extLst>
              <a:ext uri="{FF2B5EF4-FFF2-40B4-BE49-F238E27FC236}">
                <a16:creationId xmlns:a16="http://schemas.microsoft.com/office/drawing/2014/main" id="{5F6D1CF9-BC23-1754-6CFE-F2172D7B75C6}"/>
              </a:ext>
            </a:extLst>
          </p:cNvPr>
          <p:cNvSpPr>
            <a:spLocks noGrp="1"/>
          </p:cNvSpPr>
          <p:nvPr>
            <p:ph type="body" sz="quarter" idx="12"/>
          </p:nvPr>
        </p:nvSpPr>
        <p:spPr>
          <a:xfrm>
            <a:off x="6484913" y="1227346"/>
            <a:ext cx="5364163" cy="4074037"/>
          </a:xfrm>
        </p:spPr>
        <p:txBody>
          <a:bodyPr/>
          <a:lstStyle/>
          <a:p>
            <a:pPr>
              <a:lnSpc>
                <a:spcPct val="90000"/>
              </a:lnSpc>
              <a:spcBef>
                <a:spcPts val="1000"/>
              </a:spcBef>
              <a:spcAft>
                <a:spcPts val="0"/>
              </a:spcAft>
            </a:pPr>
            <a:r>
              <a:rPr lang="en-US" sz="2000" b="1">
                <a:solidFill>
                  <a:schemeClr val="tx1"/>
                </a:solidFill>
                <a:latin typeface="Montserrat Light"/>
              </a:rPr>
              <a:t>Things to do</a:t>
            </a:r>
            <a:br>
              <a:rPr lang="en-US" sz="2000" b="1">
                <a:solidFill>
                  <a:schemeClr val="tx1"/>
                </a:solidFill>
                <a:latin typeface="Montserrat Light"/>
              </a:rPr>
            </a:b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Decide how you’ll vote – in person, by post or by proxy</a:t>
            </a: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If you're voting in person, find your polling station</a:t>
            </a: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Put the date in your phone or school planner</a:t>
            </a:r>
            <a:endParaRPr lang="en-US">
              <a:solidFill>
                <a:schemeClr val="tx1"/>
              </a:solidFill>
              <a:latin typeface="Montserrat Light"/>
            </a:endParaRPr>
          </a:p>
        </p:txBody>
      </p:sp>
      <p:pic>
        <p:nvPicPr>
          <p:cNvPr id="6" name="Graphic 5" descr="Flip calendar with solid fill">
            <a:extLst>
              <a:ext uri="{FF2B5EF4-FFF2-40B4-BE49-F238E27FC236}">
                <a16:creationId xmlns:a16="http://schemas.microsoft.com/office/drawing/2014/main" id="{88B848F7-1B43-C97F-25C0-A12CD2F46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8" name="TextBox 7">
            <a:extLst>
              <a:ext uri="{FF2B5EF4-FFF2-40B4-BE49-F238E27FC236}">
                <a16:creationId xmlns:a16="http://schemas.microsoft.com/office/drawing/2014/main" id="{B4267C5F-8920-5F9B-BA00-7D854A1CD720}"/>
              </a:ext>
            </a:extLst>
          </p:cNvPr>
          <p:cNvSpPr txBox="1"/>
          <p:nvPr/>
        </p:nvSpPr>
        <p:spPr>
          <a:xfrm>
            <a:off x="9227600" y="5599252"/>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solidFill>
                  <a:schemeClr val="accent3"/>
                </a:solidFill>
                <a:latin typeface="Montserrat Light"/>
                <a:ea typeface="Calibri"/>
                <a:cs typeface="Calibri"/>
              </a:rPr>
              <a:t>Election day:</a:t>
            </a:r>
          </a:p>
          <a:p>
            <a:pPr algn="ctr"/>
            <a:r>
              <a:rPr lang="en-US" sz="2400">
                <a:solidFill>
                  <a:schemeClr val="accent3"/>
                </a:solidFill>
                <a:latin typeface="Montserrat Light"/>
                <a:ea typeface="Calibri"/>
                <a:cs typeface="Calibri"/>
              </a:rPr>
              <a:t> 7 May 2026</a:t>
            </a:r>
            <a:endParaRPr lang="en-US" sz="2400">
              <a:solidFill>
                <a:schemeClr val="accent3"/>
              </a:solidFill>
              <a:latin typeface="Montserrat Light"/>
            </a:endParaRPr>
          </a:p>
        </p:txBody>
      </p:sp>
      <p:pic>
        <p:nvPicPr>
          <p:cNvPr id="13" name="Picture Placeholder 29" descr="A black background with blue text&#10;&#10;AI-generated content may be incorrect.">
            <a:extLst>
              <a:ext uri="{FF2B5EF4-FFF2-40B4-BE49-F238E27FC236}">
                <a16:creationId xmlns:a16="http://schemas.microsoft.com/office/drawing/2014/main" id="{00436BE4-67D0-484A-8D77-581453691EE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15" name="Rectangle 14">
            <a:extLst>
              <a:ext uri="{FF2B5EF4-FFF2-40B4-BE49-F238E27FC236}">
                <a16:creationId xmlns:a16="http://schemas.microsoft.com/office/drawing/2014/main" id="{1FA22EF1-DFBD-FE36-23B5-0C421A687D7A}"/>
              </a:ext>
            </a:extLst>
          </p:cNvPr>
          <p:cNvSpPr/>
          <p:nvPr/>
        </p:nvSpPr>
        <p:spPr>
          <a:xfrm>
            <a:off x="290623" y="5835729"/>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01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6257A-3A4A-7DD4-6BB3-75D6CBD30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DE2E4-BC2C-9AC2-B60A-F650A1DEED32}"/>
              </a:ext>
            </a:extLst>
          </p:cNvPr>
          <p:cNvSpPr>
            <a:spLocks noGrp="1"/>
          </p:cNvSpPr>
          <p:nvPr>
            <p:ph type="title"/>
          </p:nvPr>
        </p:nvSpPr>
        <p:spPr/>
        <p:txBody>
          <a:bodyPr/>
          <a:lstStyle/>
          <a:p>
            <a:r>
              <a:rPr lang="en-US" sz="4800"/>
              <a:t>How to vote</a:t>
            </a:r>
            <a:endParaRPr lang="en-US"/>
          </a:p>
        </p:txBody>
      </p:sp>
      <p:sp>
        <p:nvSpPr>
          <p:cNvPr id="3" name="Text Placeholder 2">
            <a:extLst>
              <a:ext uri="{FF2B5EF4-FFF2-40B4-BE49-F238E27FC236}">
                <a16:creationId xmlns:a16="http://schemas.microsoft.com/office/drawing/2014/main" id="{D54B5DC1-BFD0-08D2-8B8A-FA8E072B57B7}"/>
              </a:ext>
            </a:extLst>
          </p:cNvPr>
          <p:cNvSpPr>
            <a:spLocks noGrp="1"/>
          </p:cNvSpPr>
          <p:nvPr>
            <p:ph type="body" sz="quarter" idx="11"/>
          </p:nvPr>
        </p:nvSpPr>
        <p:spPr>
          <a:xfrm>
            <a:off x="513543" y="1229988"/>
            <a:ext cx="5364163" cy="4074037"/>
          </a:xfrm>
        </p:spPr>
        <p:txBody>
          <a:bodyPr/>
          <a:lstStyle/>
          <a:p>
            <a:r>
              <a:rPr lang="en-US" sz="2000" b="1">
                <a:latin typeface="Montserrat Light"/>
              </a:rPr>
              <a:t>Things to know</a:t>
            </a:r>
          </a:p>
          <a:p>
            <a:pPr marL="342900" indent="-342900">
              <a:buChar char="•"/>
            </a:pPr>
            <a:r>
              <a:rPr lang="en-US" sz="2000">
                <a:latin typeface="Montserrat Light"/>
              </a:rPr>
              <a:t>You get </a:t>
            </a:r>
            <a:r>
              <a:rPr lang="en-US" sz="2000" b="1">
                <a:latin typeface="Montserrat Light"/>
              </a:rPr>
              <a:t>one</a:t>
            </a:r>
            <a:r>
              <a:rPr lang="en-US" sz="2000">
                <a:latin typeface="Montserrat Light"/>
              </a:rPr>
              <a:t> vote and will be given one ballot paper </a:t>
            </a:r>
          </a:p>
          <a:p>
            <a:pPr marL="342900" indent="-342900">
              <a:buChar char="•"/>
            </a:pPr>
            <a:r>
              <a:rPr lang="en-US" sz="2000">
                <a:latin typeface="Montserrat Light"/>
              </a:rPr>
              <a:t>You will vote for the </a:t>
            </a:r>
            <a:r>
              <a:rPr lang="en-US" sz="2000" b="1">
                <a:latin typeface="Montserrat Light"/>
              </a:rPr>
              <a:t>political party</a:t>
            </a:r>
            <a:r>
              <a:rPr lang="en-US" sz="2000">
                <a:latin typeface="Montserrat Light"/>
              </a:rPr>
              <a:t> or </a:t>
            </a:r>
            <a:r>
              <a:rPr lang="en-US" sz="2000" b="1">
                <a:latin typeface="Montserrat Light"/>
              </a:rPr>
              <a:t>independent candidate</a:t>
            </a:r>
            <a:r>
              <a:rPr lang="en-US" sz="2000">
                <a:latin typeface="Montserrat Light"/>
              </a:rPr>
              <a:t> you want to represent you in the Senedd</a:t>
            </a:r>
            <a:endParaRPr lang="en-US"/>
          </a:p>
        </p:txBody>
      </p:sp>
      <p:sp>
        <p:nvSpPr>
          <p:cNvPr id="4" name="Text Placeholder 3">
            <a:extLst>
              <a:ext uri="{FF2B5EF4-FFF2-40B4-BE49-F238E27FC236}">
                <a16:creationId xmlns:a16="http://schemas.microsoft.com/office/drawing/2014/main" id="{8E828861-EEE1-D757-EFE0-41A6F7F125FA}"/>
              </a:ext>
            </a:extLst>
          </p:cNvPr>
          <p:cNvSpPr>
            <a:spLocks noGrp="1"/>
          </p:cNvSpPr>
          <p:nvPr>
            <p:ph type="body" sz="quarter" idx="12"/>
          </p:nvPr>
        </p:nvSpPr>
        <p:spPr>
          <a:xfrm>
            <a:off x="6492728" y="1100836"/>
            <a:ext cx="5364163" cy="4074037"/>
          </a:xfrm>
        </p:spPr>
        <p:txBody>
          <a:bodyPr/>
          <a:lstStyle/>
          <a:p>
            <a:pPr>
              <a:lnSpc>
                <a:spcPct val="90000"/>
              </a:lnSpc>
              <a:spcBef>
                <a:spcPts val="1000"/>
              </a:spcBef>
              <a:spcAft>
                <a:spcPts val="0"/>
              </a:spcAft>
            </a:pPr>
            <a:r>
              <a:rPr lang="en-US" sz="2000" b="1">
                <a:solidFill>
                  <a:srgbClr val="0D0D0D"/>
                </a:solidFill>
                <a:latin typeface="Montserrat Light"/>
              </a:rPr>
              <a:t>Things to do</a:t>
            </a:r>
            <a:endParaRPr lang="en-US" sz="2000">
              <a:solidFill>
                <a:srgbClr val="0D0D0D"/>
              </a:solidFill>
              <a:latin typeface="Montserrat Light"/>
            </a:endParaRPr>
          </a:p>
          <a:p>
            <a:pPr marL="381635" indent="-285750">
              <a:lnSpc>
                <a:spcPct val="90000"/>
              </a:lnSpc>
              <a:spcBef>
                <a:spcPts val="1000"/>
              </a:spcBef>
              <a:spcAft>
                <a:spcPts val="0"/>
              </a:spcAft>
              <a:buFont typeface="Wingdings,Sans-Serif"/>
              <a:buChar char="ü"/>
            </a:pPr>
            <a:r>
              <a:rPr lang="en-GB" sz="2000">
                <a:solidFill>
                  <a:srgbClr val="0D0D0D"/>
                </a:solidFill>
                <a:latin typeface="Montserrat Light"/>
              </a:rPr>
              <a:t>Always read your ballot paper – it tells you exactly what to do!</a:t>
            </a:r>
            <a:endParaRPr lang="en-US" sz="2000">
              <a:solidFill>
                <a:srgbClr val="000000"/>
              </a:solidFill>
              <a:latin typeface="Montserrat Light"/>
            </a:endParaRPr>
          </a:p>
          <a:p>
            <a:pPr marL="381635" indent="-285750">
              <a:lnSpc>
                <a:spcPct val="90000"/>
              </a:lnSpc>
              <a:spcBef>
                <a:spcPts val="1000"/>
              </a:spcBef>
              <a:spcAft>
                <a:spcPts val="0"/>
              </a:spcAft>
              <a:buFont typeface="Wingdings,Sans-Serif"/>
              <a:buChar char="ü"/>
            </a:pPr>
            <a:r>
              <a:rPr lang="en-GB" sz="2000">
                <a:solidFill>
                  <a:srgbClr val="0D0D0D"/>
                </a:solidFill>
                <a:latin typeface="Montserrat Light"/>
              </a:rPr>
              <a:t>Ask for help at the polling station if you need equipment or support</a:t>
            </a:r>
            <a:endParaRPr lang="en-US" sz="2000">
              <a:latin typeface="Montserrat Light"/>
            </a:endParaRPr>
          </a:p>
        </p:txBody>
      </p:sp>
      <p:pic>
        <p:nvPicPr>
          <p:cNvPr id="6" name="Graphic 5" descr="Flip calendar with solid fill">
            <a:extLst>
              <a:ext uri="{FF2B5EF4-FFF2-40B4-BE49-F238E27FC236}">
                <a16:creationId xmlns:a16="http://schemas.microsoft.com/office/drawing/2014/main" id="{B02EC94E-60F4-D3E0-56F2-8E89D44B0B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8" name="TextBox 7">
            <a:extLst>
              <a:ext uri="{FF2B5EF4-FFF2-40B4-BE49-F238E27FC236}">
                <a16:creationId xmlns:a16="http://schemas.microsoft.com/office/drawing/2014/main" id="{675D4986-198E-3A25-A1B3-CA363E751B03}"/>
              </a:ext>
            </a:extLst>
          </p:cNvPr>
          <p:cNvSpPr txBox="1"/>
          <p:nvPr/>
        </p:nvSpPr>
        <p:spPr>
          <a:xfrm>
            <a:off x="9227600" y="5599252"/>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solidFill>
                  <a:schemeClr val="accent3"/>
                </a:solidFill>
                <a:latin typeface="Montserrat Light"/>
                <a:ea typeface="Calibri"/>
                <a:cs typeface="Calibri"/>
              </a:rPr>
              <a:t>Election day:</a:t>
            </a:r>
          </a:p>
          <a:p>
            <a:pPr algn="ctr"/>
            <a:r>
              <a:rPr lang="en-US" sz="2400">
                <a:solidFill>
                  <a:schemeClr val="accent3"/>
                </a:solidFill>
                <a:latin typeface="Montserrat Light"/>
                <a:ea typeface="Calibri"/>
                <a:cs typeface="Calibri"/>
              </a:rPr>
              <a:t> 7 May 2026</a:t>
            </a:r>
            <a:endParaRPr lang="en-US" sz="2400">
              <a:solidFill>
                <a:schemeClr val="accent3"/>
              </a:solidFill>
              <a:latin typeface="Montserrat Light"/>
            </a:endParaRPr>
          </a:p>
        </p:txBody>
      </p:sp>
      <p:pic>
        <p:nvPicPr>
          <p:cNvPr id="13" name="Picture Placeholder 29" descr="A black background with blue text&#10;&#10;AI-generated content may be incorrect.">
            <a:extLst>
              <a:ext uri="{FF2B5EF4-FFF2-40B4-BE49-F238E27FC236}">
                <a16:creationId xmlns:a16="http://schemas.microsoft.com/office/drawing/2014/main" id="{6D0E7CA7-421C-C86E-2EE8-FB38326D79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15" name="Rectangle 14">
            <a:extLst>
              <a:ext uri="{FF2B5EF4-FFF2-40B4-BE49-F238E27FC236}">
                <a16:creationId xmlns:a16="http://schemas.microsoft.com/office/drawing/2014/main" id="{986BAF61-D9B1-7458-6162-80CE47C5D77F}"/>
              </a:ext>
            </a:extLst>
          </p:cNvPr>
          <p:cNvSpPr/>
          <p:nvPr/>
        </p:nvSpPr>
        <p:spPr>
          <a:xfrm>
            <a:off x="290623" y="5835729"/>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13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FC9B1-536A-4535-95C6-6B4BD88E6D43}"/>
              </a:ext>
            </a:extLst>
          </p:cNvPr>
          <p:cNvSpPr>
            <a:spLocks noGrp="1"/>
          </p:cNvSpPr>
          <p:nvPr>
            <p:ph type="title"/>
          </p:nvPr>
        </p:nvSpPr>
        <p:spPr/>
        <p:txBody>
          <a:bodyPr/>
          <a:lstStyle/>
          <a:p>
            <a:br>
              <a:rPr lang="en-GB"/>
            </a:br>
            <a:r>
              <a:rPr lang="en-GB"/>
              <a:t>Any questions?</a:t>
            </a:r>
          </a:p>
        </p:txBody>
      </p:sp>
      <p:pic>
        <p:nvPicPr>
          <p:cNvPr id="8" name="Picture Placeholder 7">
            <a:extLst>
              <a:ext uri="{FF2B5EF4-FFF2-40B4-BE49-F238E27FC236}">
                <a16:creationId xmlns:a16="http://schemas.microsoft.com/office/drawing/2014/main" id="{44A36298-D67D-F09C-5212-88A8EEB43268}"/>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2" name="Picture Placeholder 29" descr="A black background with blue text&#10;&#10;AI-generated content may be incorrect.">
            <a:extLst>
              <a:ext uri="{FF2B5EF4-FFF2-40B4-BE49-F238E27FC236}">
                <a16:creationId xmlns:a16="http://schemas.microsoft.com/office/drawing/2014/main" id="{DA2FF9AC-DA8A-6372-6543-AFAE480FB16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88831" y="5258038"/>
            <a:ext cx="1998160" cy="2038265"/>
          </a:xfrm>
          <a:prstGeom prst="rect">
            <a:avLst/>
          </a:prstGeom>
        </p:spPr>
      </p:pic>
      <p:pic>
        <p:nvPicPr>
          <p:cNvPr id="14" name="Picture Placeholder 43" descr="A logo for a children's commission&#10;&#10;AI-generated content may be incorrect.">
            <a:extLst>
              <a:ext uri="{FF2B5EF4-FFF2-40B4-BE49-F238E27FC236}">
                <a16:creationId xmlns:a16="http://schemas.microsoft.com/office/drawing/2014/main" id="{148AE1C5-C21A-F6C7-A576-27BB3359A916}"/>
              </a:ext>
            </a:extLst>
          </p:cNvPr>
          <p:cNvPicPr>
            <a:picLocks noChangeAspect="1"/>
          </p:cNvPicPr>
          <p:nvPr/>
        </p:nvPicPr>
        <p:blipFill>
          <a:blip r:embed="rId7">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flowChartConnector">
            <a:avLst/>
          </a:prstGeom>
        </p:spPr>
      </p:pic>
    </p:spTree>
    <p:extLst>
      <p:ext uri="{BB962C8B-B14F-4D97-AF65-F5344CB8AC3E}">
        <p14:creationId xmlns:p14="http://schemas.microsoft.com/office/powerpoint/2010/main" val="268800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A62D-8898-D591-FCBF-7B104BD61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7D3B1-5724-AC84-8DBB-4916C668213E}"/>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78B3ACF2-BD3A-284B-767A-93C913D1B0F3}"/>
              </a:ext>
            </a:extLst>
          </p:cNvPr>
          <p:cNvSpPr>
            <a:spLocks noGrp="1"/>
          </p:cNvSpPr>
          <p:nvPr>
            <p:ph type="body" sz="quarter" idx="11"/>
          </p:nvPr>
        </p:nvSpPr>
        <p:spPr/>
        <p:txBody>
          <a:bodyPr/>
          <a:lstStyle/>
          <a:p>
            <a:pPr marL="285750" indent="-285750">
              <a:buChar char="•"/>
            </a:pPr>
            <a:r>
              <a:rPr lang="en-GB">
                <a:latin typeface="Montserrat ExtraLight"/>
              </a:rPr>
              <a:t>The Senedd election will take place on </a:t>
            </a:r>
            <a:r>
              <a:rPr lang="en-GB" b="1">
                <a:latin typeface="Montserrat ExtraLight"/>
              </a:rPr>
              <a:t>Thursday 7 May 2026</a:t>
            </a:r>
            <a:endParaRPr lang="en-US" b="1"/>
          </a:p>
          <a:p>
            <a:pPr marL="285750" indent="-285750">
              <a:buChar char="•"/>
            </a:pPr>
            <a:r>
              <a:rPr lang="en-GB">
                <a:latin typeface="Montserrat ExtraLight"/>
              </a:rPr>
              <a:t>You can vote if you're aged</a:t>
            </a:r>
            <a:r>
              <a:rPr lang="en-GB" b="1">
                <a:latin typeface="Montserrat ExtraLight"/>
              </a:rPr>
              <a:t> 16</a:t>
            </a:r>
            <a:r>
              <a:rPr lang="en-GB">
                <a:latin typeface="Montserrat ExtraLight"/>
              </a:rPr>
              <a:t> and over and live in Wales </a:t>
            </a:r>
          </a:p>
          <a:p>
            <a:pPr marL="285750" indent="-285750">
              <a:buChar char="•"/>
            </a:pPr>
            <a:r>
              <a:rPr lang="en-GB">
                <a:latin typeface="Montserrat ExtraLight"/>
              </a:rPr>
              <a:t>To cast your vote, you must </a:t>
            </a:r>
            <a:r>
              <a:rPr lang="en-GB" b="1">
                <a:latin typeface="Montserrat ExtraLight"/>
              </a:rPr>
              <a:t>register to vote</a:t>
            </a:r>
            <a:r>
              <a:rPr lang="en-GB">
                <a:latin typeface="Montserrat ExtraLight"/>
              </a:rPr>
              <a:t> by midnight on 20 April 2026 </a:t>
            </a:r>
            <a:endParaRPr lang="en-GB"/>
          </a:p>
          <a:p>
            <a:pPr marL="285750" indent="-285750">
              <a:buChar char="•"/>
            </a:pPr>
            <a:r>
              <a:rPr lang="en-GB"/>
              <a:t>The Senedd makes decisions about things that affect </a:t>
            </a:r>
            <a:r>
              <a:rPr lang="en-GB" b="1"/>
              <a:t>you</a:t>
            </a:r>
            <a:r>
              <a:rPr lang="en-GB"/>
              <a:t> and your community</a:t>
            </a:r>
          </a:p>
          <a:p>
            <a:endParaRPr lang="en-GB"/>
          </a:p>
          <a:p>
            <a:endParaRPr lang="en-GB"/>
          </a:p>
        </p:txBody>
      </p:sp>
      <p:pic>
        <p:nvPicPr>
          <p:cNvPr id="7" name="Picture Placeholder 6">
            <a:extLst>
              <a:ext uri="{FF2B5EF4-FFF2-40B4-BE49-F238E27FC236}">
                <a16:creationId xmlns:a16="http://schemas.microsoft.com/office/drawing/2014/main" id="{244BCA7E-58F8-3A12-54A3-4866AB04BBD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293FCDE-28E5-9865-BA22-90805F9620A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F0E3C443-A00C-B239-CE33-3ED901AB29E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A56F6934-7D6F-B72C-1990-816A0DDB843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47BAD772-F456-818E-7FD2-A7FA1A5C572B}"/>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Tree>
    <p:extLst>
      <p:ext uri="{BB962C8B-B14F-4D97-AF65-F5344CB8AC3E}">
        <p14:creationId xmlns:p14="http://schemas.microsoft.com/office/powerpoint/2010/main" val="415147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p:txBody>
          <a:bodyPr/>
          <a:lstStyle/>
          <a:p>
            <a:pPr marL="285750" indent="-285750">
              <a:buChar char="•"/>
            </a:pPr>
            <a:r>
              <a:rPr lang="en-GB">
                <a:latin typeface="Montserrat ExtraLight"/>
              </a:rPr>
              <a:t>The Senedd election will take place on </a:t>
            </a:r>
            <a:r>
              <a:rPr lang="en-GB" b="1">
                <a:latin typeface="Montserrat ExtraLight"/>
              </a:rPr>
              <a:t>Thursday 7 May 2026</a:t>
            </a:r>
            <a:endParaRPr lang="en-US" b="1"/>
          </a:p>
          <a:p>
            <a:pPr marL="285750" indent="-285750">
              <a:buChar char="•"/>
            </a:pPr>
            <a:r>
              <a:rPr lang="en-GB">
                <a:latin typeface="Montserrat ExtraLight"/>
              </a:rPr>
              <a:t>You can vote if you're aged</a:t>
            </a:r>
            <a:r>
              <a:rPr lang="en-GB" b="1">
                <a:latin typeface="Montserrat ExtraLight"/>
              </a:rPr>
              <a:t> 16</a:t>
            </a:r>
            <a:r>
              <a:rPr lang="en-GB">
                <a:latin typeface="Montserrat ExtraLight"/>
              </a:rPr>
              <a:t> and over on polling day and live in Wales </a:t>
            </a:r>
          </a:p>
          <a:p>
            <a:pPr marL="285750" indent="-285750">
              <a:buChar char="•"/>
            </a:pPr>
            <a:r>
              <a:rPr lang="en-GB">
                <a:latin typeface="Montserrat ExtraLight"/>
              </a:rPr>
              <a:t>To cast your vote, you must </a:t>
            </a:r>
            <a:r>
              <a:rPr lang="en-GB" b="1">
                <a:latin typeface="Montserrat ExtraLight"/>
              </a:rPr>
              <a:t>register to vote</a:t>
            </a:r>
            <a:r>
              <a:rPr lang="en-GB">
                <a:latin typeface="Montserrat ExtraLight"/>
              </a:rPr>
              <a:t> by midnight on 20 April 2026 </a:t>
            </a:r>
            <a:endParaRPr lang="en-GB"/>
          </a:p>
          <a:p>
            <a:pPr marL="285750" indent="-285750">
              <a:buChar char="•"/>
            </a:pPr>
            <a:r>
              <a:rPr lang="en-GB"/>
              <a:t>The Senedd makes decisions about things that affect </a:t>
            </a:r>
            <a:r>
              <a:rPr lang="en-GB" b="1"/>
              <a:t>you</a:t>
            </a:r>
            <a:r>
              <a:rPr lang="en-GB"/>
              <a:t> and your community</a:t>
            </a:r>
          </a:p>
          <a:p>
            <a:endParaRPr lang="en-GB"/>
          </a:p>
          <a:p>
            <a:endParaRPr lang="en-GB"/>
          </a:p>
        </p:txBody>
      </p:sp>
      <p:pic>
        <p:nvPicPr>
          <p:cNvPr id="7" name="Picture Placeholder 6">
            <a:extLst>
              <a:ext uri="{FF2B5EF4-FFF2-40B4-BE49-F238E27FC236}">
                <a16:creationId xmlns:a16="http://schemas.microsoft.com/office/drawing/2014/main" id="{B41F3A38-C28B-CF82-8677-3A2BE7492C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48AD6FD6-6016-F2BE-E18B-9A9074D99B7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8BC3C732-2FB4-3C99-7059-1A282B46CA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79113C8-9FED-31ED-218D-26B4E40674F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9E38CDAC-89F9-CD87-7C91-B29CC111DAD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Tree>
    <p:extLst>
      <p:ext uri="{BB962C8B-B14F-4D97-AF65-F5344CB8AC3E}">
        <p14:creationId xmlns:p14="http://schemas.microsoft.com/office/powerpoint/2010/main" val="186541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CF24-D168-594B-972D-90F7F637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618A-0B83-5B95-06D6-FC174EF67864}"/>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FAB27142-892C-6FC1-A1E2-0EB7965EF177}"/>
              </a:ext>
            </a:extLst>
          </p:cNvPr>
          <p:cNvSpPr>
            <a:spLocks noGrp="1"/>
          </p:cNvSpPr>
          <p:nvPr>
            <p:ph type="body" sz="quarter" idx="11"/>
          </p:nvPr>
        </p:nvSpPr>
        <p:spPr/>
        <p:txBody>
          <a:bodyPr/>
          <a:lstStyle/>
          <a:p>
            <a:pPr marL="342900" indent="-342900">
              <a:buAutoNum type="arabicPeriod"/>
            </a:pPr>
            <a:r>
              <a:rPr lang="en-GB"/>
              <a:t>What are your rights and how do they relate to the election?</a:t>
            </a:r>
          </a:p>
          <a:p>
            <a:pPr marL="342900" indent="-342900">
              <a:buAutoNum type="arabicPeriod"/>
            </a:pPr>
            <a:r>
              <a:rPr lang="en-GB"/>
              <a:t>What does the Senedd do?</a:t>
            </a:r>
          </a:p>
          <a:p>
            <a:pPr marL="342900" indent="-342900">
              <a:buAutoNum type="arabicPeriod"/>
            </a:pPr>
            <a:r>
              <a:rPr lang="en-GB"/>
              <a:t>How can you vote in this election?</a:t>
            </a:r>
          </a:p>
          <a:p>
            <a:pPr marL="342900" indent="-342900">
              <a:buAutoNum type="arabicPeriod"/>
            </a:pPr>
            <a:endParaRPr lang="en-GB"/>
          </a:p>
          <a:p>
            <a:endParaRPr lang="en-GB"/>
          </a:p>
          <a:p>
            <a:endParaRPr lang="en-GB"/>
          </a:p>
        </p:txBody>
      </p:sp>
      <p:pic>
        <p:nvPicPr>
          <p:cNvPr id="7" name="Picture Placeholder 6">
            <a:extLst>
              <a:ext uri="{FF2B5EF4-FFF2-40B4-BE49-F238E27FC236}">
                <a16:creationId xmlns:a16="http://schemas.microsoft.com/office/drawing/2014/main" id="{C0B3E3B5-086C-AAB4-3ABD-14FA23AE2AA5}"/>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E864DAC-44DF-923F-E10C-36881A6610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E8C52F12-772A-F31D-FBAC-1A46700306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F8376EA-6703-A8E5-60CA-D98CADA893F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3460B721-0FF5-A9C4-4EBB-0FDD70934CE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Tree>
    <p:extLst>
      <p:ext uri="{BB962C8B-B14F-4D97-AF65-F5344CB8AC3E}">
        <p14:creationId xmlns:p14="http://schemas.microsoft.com/office/powerpoint/2010/main" val="240501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2C1C-136F-EED1-7F20-4E2C323C364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3B017BE4-6BB5-EB63-CB91-984A675D53F2}"/>
              </a:ext>
            </a:extLst>
          </p:cNvPr>
          <p:cNvGrpSpPr/>
          <p:nvPr/>
        </p:nvGrpSpPr>
        <p:grpSpPr>
          <a:xfrm>
            <a:off x="345742" y="1314165"/>
            <a:ext cx="11642300" cy="5402618"/>
            <a:chOff x="345742" y="1314165"/>
            <a:chExt cx="11642300" cy="5402618"/>
          </a:xfrm>
        </p:grpSpPr>
        <p:grpSp>
          <p:nvGrpSpPr>
            <p:cNvPr id="4" name="Group 3">
              <a:extLst>
                <a:ext uri="{FF2B5EF4-FFF2-40B4-BE49-F238E27FC236}">
                  <a16:creationId xmlns:a16="http://schemas.microsoft.com/office/drawing/2014/main" id="{18C54DE3-88A9-78D1-46B3-FBFE98E161B6}"/>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F39D05CC-1C0E-D5B5-2A66-A6A865FDCDC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Freeform 5">
                <a:extLst>
                  <a:ext uri="{FF2B5EF4-FFF2-40B4-BE49-F238E27FC236}">
                    <a16:creationId xmlns:a16="http://schemas.microsoft.com/office/drawing/2014/main" id="{5371997F-F703-909E-D2AF-8E157BFF4CF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6">
              <a:extLst>
                <a:ext uri="{FF2B5EF4-FFF2-40B4-BE49-F238E27FC236}">
                  <a16:creationId xmlns:a16="http://schemas.microsoft.com/office/drawing/2014/main" id="{33FF533D-9351-99E1-38E8-0F49929AFDDB}"/>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19E8ACB9-574A-F5C8-CEC0-B1E53A1C932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8">
                <a:extLst>
                  <a:ext uri="{FF2B5EF4-FFF2-40B4-BE49-F238E27FC236}">
                    <a16:creationId xmlns:a16="http://schemas.microsoft.com/office/drawing/2014/main" id="{ECE58183-C02B-8661-6142-96BD1A3C1A8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9">
              <a:extLst>
                <a:ext uri="{FF2B5EF4-FFF2-40B4-BE49-F238E27FC236}">
                  <a16:creationId xmlns:a16="http://schemas.microsoft.com/office/drawing/2014/main" id="{0BE3EDF2-0C23-AF71-0C87-5995E5C92CE1}"/>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82C05DF6-5F3F-CA41-D5AD-057EDEDFE4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11">
                <a:extLst>
                  <a:ext uri="{FF2B5EF4-FFF2-40B4-BE49-F238E27FC236}">
                    <a16:creationId xmlns:a16="http://schemas.microsoft.com/office/drawing/2014/main" id="{0259CB8B-C214-5CA9-7795-A83A2D0FA8D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12">
              <a:extLst>
                <a:ext uri="{FF2B5EF4-FFF2-40B4-BE49-F238E27FC236}">
                  <a16:creationId xmlns:a16="http://schemas.microsoft.com/office/drawing/2014/main" id="{28E69D38-1A23-2F46-E8A0-747A98C82850}"/>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E1525723-85EE-1DCE-3EFC-AFDDF4772B08}"/>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Freeform 14">
                <a:extLst>
                  <a:ext uri="{FF2B5EF4-FFF2-40B4-BE49-F238E27FC236}">
                    <a16:creationId xmlns:a16="http://schemas.microsoft.com/office/drawing/2014/main" id="{491589B3-2E8C-6589-8D68-9AA43C3A693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 name="Group 15">
              <a:extLst>
                <a:ext uri="{FF2B5EF4-FFF2-40B4-BE49-F238E27FC236}">
                  <a16:creationId xmlns:a16="http://schemas.microsoft.com/office/drawing/2014/main" id="{43BCF59C-049B-2BFC-14D5-1FE89DEFA0A7}"/>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29BC5430-DD53-574C-81AE-25F6D2678A5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Freeform 17">
                <a:extLst>
                  <a:ext uri="{FF2B5EF4-FFF2-40B4-BE49-F238E27FC236}">
                    <a16:creationId xmlns:a16="http://schemas.microsoft.com/office/drawing/2014/main" id="{A95A4307-ABF6-F59E-6261-F7599AF50B9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18">
              <a:extLst>
                <a:ext uri="{FF2B5EF4-FFF2-40B4-BE49-F238E27FC236}">
                  <a16:creationId xmlns:a16="http://schemas.microsoft.com/office/drawing/2014/main" id="{515D2572-6C51-9B57-0A36-B4E8410EC634}"/>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7779499D-B938-36BD-C2A0-3DD0CC61E24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3" name="Freeform 20">
                <a:extLst>
                  <a:ext uri="{FF2B5EF4-FFF2-40B4-BE49-F238E27FC236}">
                    <a16:creationId xmlns:a16="http://schemas.microsoft.com/office/drawing/2014/main" id="{B18088B3-89CD-663D-D90F-AFD0718D6CA6}"/>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0" name="Group 21">
              <a:extLst>
                <a:ext uri="{FF2B5EF4-FFF2-40B4-BE49-F238E27FC236}">
                  <a16:creationId xmlns:a16="http://schemas.microsoft.com/office/drawing/2014/main" id="{B0052ED6-FCDC-9AC6-54DC-F7C943414EA1}"/>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DEB9D66C-B94A-AA01-D211-8BA7A282C9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Freeform 23">
                <a:extLst>
                  <a:ext uri="{FF2B5EF4-FFF2-40B4-BE49-F238E27FC236}">
                    <a16:creationId xmlns:a16="http://schemas.microsoft.com/office/drawing/2014/main" id="{FF91E2DF-1871-9346-79F7-405ABD79FFC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24">
              <a:extLst>
                <a:ext uri="{FF2B5EF4-FFF2-40B4-BE49-F238E27FC236}">
                  <a16:creationId xmlns:a16="http://schemas.microsoft.com/office/drawing/2014/main" id="{3FE1BA02-5B7E-F59F-6E7B-F592D8CE357B}"/>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86A2D71F-679C-EEEF-2007-FD9A31212F37}"/>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6">
                <a:extLst>
                  <a:ext uri="{FF2B5EF4-FFF2-40B4-BE49-F238E27FC236}">
                    <a16:creationId xmlns:a16="http://schemas.microsoft.com/office/drawing/2014/main" id="{D4968E85-456C-5529-D6C6-8741C8D7EA9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2" name="Group 27">
              <a:extLst>
                <a:ext uri="{FF2B5EF4-FFF2-40B4-BE49-F238E27FC236}">
                  <a16:creationId xmlns:a16="http://schemas.microsoft.com/office/drawing/2014/main" id="{5CA6BB3A-397E-23C5-F691-D3F60F8277E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A65D5AD-C6E2-EAB7-99A0-E36F248DBC1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9">
                <a:extLst>
                  <a:ext uri="{FF2B5EF4-FFF2-40B4-BE49-F238E27FC236}">
                    <a16:creationId xmlns:a16="http://schemas.microsoft.com/office/drawing/2014/main" id="{6AB5072D-D463-AB73-B739-EE4B087ED77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30">
              <a:extLst>
                <a:ext uri="{FF2B5EF4-FFF2-40B4-BE49-F238E27FC236}">
                  <a16:creationId xmlns:a16="http://schemas.microsoft.com/office/drawing/2014/main" id="{F5BF2A53-AAB2-849B-8682-940F423589E1}"/>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76E30F05-D2E2-5BBA-CE4B-FE2414F2F61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32">
                <a:extLst>
                  <a:ext uri="{FF2B5EF4-FFF2-40B4-BE49-F238E27FC236}">
                    <a16:creationId xmlns:a16="http://schemas.microsoft.com/office/drawing/2014/main" id="{0C13FAF3-AEEC-4F78-C467-1807E2A5F43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33">
              <a:extLst>
                <a:ext uri="{FF2B5EF4-FFF2-40B4-BE49-F238E27FC236}">
                  <a16:creationId xmlns:a16="http://schemas.microsoft.com/office/drawing/2014/main" id="{C01725E5-E20F-1776-66B8-355A4587C75A}"/>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Healthcare</a:t>
              </a:r>
              <a:endParaRPr lang="en-US" sz="195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79872E18-D8B2-B43A-D043-EAB7CA8C063E}"/>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Branded trainers</a:t>
              </a:r>
              <a:endParaRPr lang="en-US" sz="195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5197D5DE-89CC-3F47-1910-104ED9C53ED8}"/>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Clothes</a:t>
              </a:r>
              <a:endParaRPr lang="en-US" sz="195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80794719-4523-E36E-554F-04B50D65719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Education</a:t>
              </a:r>
              <a:endParaRPr lang="en-US" sz="195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B7488950-8CC1-3127-40D0-E43BA13AF8AC}"/>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Chocolate</a:t>
              </a:r>
            </a:p>
          </p:txBody>
        </p:sp>
        <p:sp>
          <p:nvSpPr>
            <p:cNvPr id="19" name="TextBox 38">
              <a:extLst>
                <a:ext uri="{FF2B5EF4-FFF2-40B4-BE49-F238E27FC236}">
                  <a16:creationId xmlns:a16="http://schemas.microsoft.com/office/drawing/2014/main" id="{78E03E33-56A8-979E-B50A-4E5DC137E11F}"/>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A safe place to live</a:t>
              </a:r>
            </a:p>
            <a:p>
              <a:pPr algn="ctr">
                <a:lnSpc>
                  <a:spcPts val="2799"/>
                </a:lnSpc>
                <a:spcBef>
                  <a:spcPct val="0"/>
                </a:spcBef>
              </a:pPr>
              <a:endParaRPr lang="en-US" sz="195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0F474F58-44F3-369B-85D3-8306716F72C7}"/>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lang="en-US" sz="1950">
                  <a:solidFill>
                    <a:srgbClr val="000000"/>
                  </a:solidFill>
                  <a:latin typeface="Montserrat ExtraLight"/>
                  <a:ea typeface="VAG Rounded Next"/>
                  <a:cs typeface="VAG Rounded Next"/>
                  <a:sym typeface="VAG Rounded Next"/>
                </a:rPr>
                <a:t>Being able to </a:t>
              </a:r>
              <a:endParaRPr lang="en-US" sz="1950">
                <a:solidFill>
                  <a:srgbClr val="000000"/>
                </a:solidFill>
                <a:latin typeface="Montserrat ExtraLight"/>
                <a:ea typeface="VAG Rounded Next"/>
                <a:cs typeface="VAG Rounded Next"/>
              </a:endParaRPr>
            </a:p>
            <a:p>
              <a:pPr algn="ctr">
                <a:lnSpc>
                  <a:spcPts val="2799"/>
                </a:lnSpc>
                <a:spcBef>
                  <a:spcPct val="0"/>
                </a:spcBef>
              </a:pPr>
              <a:r>
                <a:rPr lang="en-US" sz="1950">
                  <a:solidFill>
                    <a:srgbClr val="000000"/>
                  </a:solidFill>
                  <a:latin typeface="Montserrat ExtraLight"/>
                  <a:ea typeface="VAG Rounded Next"/>
                  <a:cs typeface="VAG Rounded Next"/>
                  <a:sym typeface="VAG Rounded Next"/>
                </a:rPr>
                <a:t>join clubs</a:t>
              </a:r>
              <a:endParaRPr lang="en-US" sz="195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81D2B19C-EE17-1F5E-D122-AC1881BF925E}"/>
                </a:ext>
              </a:extLst>
            </p:cNvPr>
            <p:cNvSpPr txBox="1"/>
            <p:nvPr/>
          </p:nvSpPr>
          <p:spPr>
            <a:xfrm>
              <a:off x="5414033" y="6026164"/>
              <a:ext cx="1365012"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Social media</a:t>
              </a:r>
              <a:endParaRPr lang="en-US" sz="195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FAF619C-7865-6549-6728-CCFFCD9FA406}"/>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Birthday presents</a:t>
              </a:r>
              <a:endParaRPr lang="en-US" sz="195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12D12DFF-01B8-EEDB-FAD6-0EF1B2C52FD2}"/>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Being listened to </a:t>
              </a:r>
              <a:endParaRPr lang="en-US" sz="195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BD3A364E-F6DB-15B2-8EE9-269FF47A4DD4}"/>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37608"/>
                </a:solidFill>
                <a:latin typeface="Montserrat Alternates Black"/>
                <a:ea typeface="+mj-lt"/>
                <a:cs typeface="+mj-lt"/>
              </a:rPr>
              <a:t>Which of these do you have a right to? </a:t>
            </a:r>
          </a:p>
          <a:p>
            <a:endParaRPr lang="en-US">
              <a:solidFill>
                <a:srgbClr val="000000"/>
              </a:solidFill>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D94CD34B-97CE-ECCB-BA80-2D02AE903328}"/>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1978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542327C-4CC3-3832-6509-9D200527FD41}"/>
              </a:ext>
            </a:extLst>
          </p:cNvPr>
          <p:cNvGrpSpPr/>
          <p:nvPr/>
        </p:nvGrpSpPr>
        <p:grpSpPr>
          <a:xfrm>
            <a:off x="345742" y="1314165"/>
            <a:ext cx="11642300" cy="5402618"/>
            <a:chOff x="345742" y="1314165"/>
            <a:chExt cx="11642300" cy="5402618"/>
          </a:xfrm>
        </p:grpSpPr>
        <p:grpSp>
          <p:nvGrpSpPr>
            <p:cNvPr id="4" name="Group 3">
              <a:extLst>
                <a:ext uri="{FF2B5EF4-FFF2-40B4-BE49-F238E27FC236}">
                  <a16:creationId xmlns:a16="http://schemas.microsoft.com/office/drawing/2014/main" id="{4C483380-B833-4521-8CB0-E48AEEAE477C}"/>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970C4012-D663-2E76-8898-C994A0F1FB9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Freeform 5">
                <a:extLst>
                  <a:ext uri="{FF2B5EF4-FFF2-40B4-BE49-F238E27FC236}">
                    <a16:creationId xmlns:a16="http://schemas.microsoft.com/office/drawing/2014/main" id="{36C20FF4-37CC-7121-6F9F-94C9CABE791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6">
              <a:extLst>
                <a:ext uri="{FF2B5EF4-FFF2-40B4-BE49-F238E27FC236}">
                  <a16:creationId xmlns:a16="http://schemas.microsoft.com/office/drawing/2014/main" id="{C97BC591-7D61-70E9-B70E-2625610F2414}"/>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CC8B2533-8E79-6DF2-6316-0E115873F73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8">
                <a:extLst>
                  <a:ext uri="{FF2B5EF4-FFF2-40B4-BE49-F238E27FC236}">
                    <a16:creationId xmlns:a16="http://schemas.microsoft.com/office/drawing/2014/main" id="{E81B8159-CDC5-2F77-7249-383BA348F6A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9">
              <a:extLst>
                <a:ext uri="{FF2B5EF4-FFF2-40B4-BE49-F238E27FC236}">
                  <a16:creationId xmlns:a16="http://schemas.microsoft.com/office/drawing/2014/main" id="{9126468F-9FE7-0402-B889-126AE5CDE9C6}"/>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E67FB173-AD0D-5C1C-E99A-36F9D835DD4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11">
                <a:extLst>
                  <a:ext uri="{FF2B5EF4-FFF2-40B4-BE49-F238E27FC236}">
                    <a16:creationId xmlns:a16="http://schemas.microsoft.com/office/drawing/2014/main" id="{F1252EF1-CAE1-88F7-6C0B-10701D4249F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12">
              <a:extLst>
                <a:ext uri="{FF2B5EF4-FFF2-40B4-BE49-F238E27FC236}">
                  <a16:creationId xmlns:a16="http://schemas.microsoft.com/office/drawing/2014/main" id="{6EEE939A-6EA1-491D-26E9-710A06DA6D48}"/>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22F8EAF6-E404-E083-0BCD-87E8138691B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Freeform 14">
                <a:extLst>
                  <a:ext uri="{FF2B5EF4-FFF2-40B4-BE49-F238E27FC236}">
                    <a16:creationId xmlns:a16="http://schemas.microsoft.com/office/drawing/2014/main" id="{B23204A0-2D55-55A2-2A62-2AADFCF71022}"/>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 name="Group 15">
              <a:extLst>
                <a:ext uri="{FF2B5EF4-FFF2-40B4-BE49-F238E27FC236}">
                  <a16:creationId xmlns:a16="http://schemas.microsoft.com/office/drawing/2014/main" id="{B90DB010-354B-1723-5065-EB434883EC2D}"/>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AA165682-C9C0-5C1A-5EAA-4606EEF441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Freeform 17">
                <a:extLst>
                  <a:ext uri="{FF2B5EF4-FFF2-40B4-BE49-F238E27FC236}">
                    <a16:creationId xmlns:a16="http://schemas.microsoft.com/office/drawing/2014/main" id="{DC2DBC71-3910-DA19-2BF7-D21F33E99D8D}"/>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18">
              <a:extLst>
                <a:ext uri="{FF2B5EF4-FFF2-40B4-BE49-F238E27FC236}">
                  <a16:creationId xmlns:a16="http://schemas.microsoft.com/office/drawing/2014/main" id="{AA947745-CE86-D110-9219-838FBAE16B55}"/>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BE7C11F9-9009-8DBA-62C7-08459819762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3" name="Freeform 20">
                <a:extLst>
                  <a:ext uri="{FF2B5EF4-FFF2-40B4-BE49-F238E27FC236}">
                    <a16:creationId xmlns:a16="http://schemas.microsoft.com/office/drawing/2014/main" id="{BB11A9AE-899C-9458-1582-246E11028C3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0" name="Group 21">
              <a:extLst>
                <a:ext uri="{FF2B5EF4-FFF2-40B4-BE49-F238E27FC236}">
                  <a16:creationId xmlns:a16="http://schemas.microsoft.com/office/drawing/2014/main" id="{AB1173D8-792C-BC11-2779-792D74205EBF}"/>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A88330B6-3DE2-46DB-CEA8-D98461081C5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Freeform 23">
                <a:extLst>
                  <a:ext uri="{FF2B5EF4-FFF2-40B4-BE49-F238E27FC236}">
                    <a16:creationId xmlns:a16="http://schemas.microsoft.com/office/drawing/2014/main" id="{3044E163-E5B3-2101-40D6-11E299D7AEE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24">
              <a:extLst>
                <a:ext uri="{FF2B5EF4-FFF2-40B4-BE49-F238E27FC236}">
                  <a16:creationId xmlns:a16="http://schemas.microsoft.com/office/drawing/2014/main" id="{32EAEBE0-6EAC-3FDE-1FB0-52D1FE95AAD0}"/>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CC99FD82-F8E1-554B-7226-DCFF8F28598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6">
                <a:extLst>
                  <a:ext uri="{FF2B5EF4-FFF2-40B4-BE49-F238E27FC236}">
                    <a16:creationId xmlns:a16="http://schemas.microsoft.com/office/drawing/2014/main" id="{8B94023C-65C5-3AFC-8B77-68003975E33A}"/>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2" name="Group 27">
              <a:extLst>
                <a:ext uri="{FF2B5EF4-FFF2-40B4-BE49-F238E27FC236}">
                  <a16:creationId xmlns:a16="http://schemas.microsoft.com/office/drawing/2014/main" id="{4AEEB656-5E6E-D96C-B5D4-8946FF306EB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89BA06E-3E44-C4C7-BA42-1F563F38962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9">
                <a:extLst>
                  <a:ext uri="{FF2B5EF4-FFF2-40B4-BE49-F238E27FC236}">
                    <a16:creationId xmlns:a16="http://schemas.microsoft.com/office/drawing/2014/main" id="{6F0CECA4-EB07-06AC-BD1F-A05AA1C3AF3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30">
              <a:extLst>
                <a:ext uri="{FF2B5EF4-FFF2-40B4-BE49-F238E27FC236}">
                  <a16:creationId xmlns:a16="http://schemas.microsoft.com/office/drawing/2014/main" id="{10002EC6-4F7D-7B98-F3B2-49475BF64ACB}"/>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6FD5ED59-1C3B-56D6-944D-D1C5D75C847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32">
                <a:extLst>
                  <a:ext uri="{FF2B5EF4-FFF2-40B4-BE49-F238E27FC236}">
                    <a16:creationId xmlns:a16="http://schemas.microsoft.com/office/drawing/2014/main" id="{F4639FFA-20E5-F9C2-CDDD-776DB072FD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33">
              <a:extLst>
                <a:ext uri="{FF2B5EF4-FFF2-40B4-BE49-F238E27FC236}">
                  <a16:creationId xmlns:a16="http://schemas.microsoft.com/office/drawing/2014/main" id="{96B0F093-B02B-C9FB-9657-5D9D88A16794}"/>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Healthcare</a:t>
              </a:r>
              <a:endParaRPr lang="en-US" sz="195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DD1118BB-0798-B659-0793-B61042C1B638}"/>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Branded trainers</a:t>
              </a:r>
              <a:endParaRPr lang="en-US" sz="195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C34E0878-90F5-5157-32B7-7479F635DF37}"/>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Clothes</a:t>
              </a:r>
              <a:endParaRPr lang="en-US" sz="195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50C294A4-5318-537C-0F5C-FB07E5A9E31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Education</a:t>
              </a:r>
              <a:endParaRPr lang="en-US" sz="195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94FBE456-5CDC-CDE8-4528-7F760F9FA696}"/>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Chocolate</a:t>
              </a:r>
            </a:p>
          </p:txBody>
        </p:sp>
        <p:sp>
          <p:nvSpPr>
            <p:cNvPr id="19" name="TextBox 38">
              <a:extLst>
                <a:ext uri="{FF2B5EF4-FFF2-40B4-BE49-F238E27FC236}">
                  <a16:creationId xmlns:a16="http://schemas.microsoft.com/office/drawing/2014/main" id="{7B0D0775-7CE5-74F2-53B1-211D7A3A6F99}"/>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A safe place to live</a:t>
              </a:r>
            </a:p>
            <a:p>
              <a:pPr algn="ctr">
                <a:lnSpc>
                  <a:spcPts val="2799"/>
                </a:lnSpc>
                <a:spcBef>
                  <a:spcPct val="0"/>
                </a:spcBef>
              </a:pPr>
              <a:endParaRPr lang="en-US" sz="195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9D5A549F-5AFC-E20A-66D2-FB50359B6C15}"/>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lang="en-US" sz="1950">
                  <a:solidFill>
                    <a:srgbClr val="000000"/>
                  </a:solidFill>
                  <a:latin typeface="Montserrat ExtraLight"/>
                  <a:ea typeface="VAG Rounded Next"/>
                  <a:cs typeface="VAG Rounded Next"/>
                  <a:sym typeface="VAG Rounded Next"/>
                </a:rPr>
                <a:t>Being able to </a:t>
              </a:r>
              <a:endParaRPr lang="en-US" sz="1950">
                <a:solidFill>
                  <a:srgbClr val="000000"/>
                </a:solidFill>
                <a:latin typeface="Montserrat ExtraLight"/>
                <a:ea typeface="VAG Rounded Next"/>
                <a:cs typeface="VAG Rounded Next"/>
              </a:endParaRPr>
            </a:p>
            <a:p>
              <a:pPr algn="ctr">
                <a:lnSpc>
                  <a:spcPts val="2799"/>
                </a:lnSpc>
                <a:spcBef>
                  <a:spcPct val="0"/>
                </a:spcBef>
              </a:pPr>
              <a:r>
                <a:rPr lang="en-US" sz="1950">
                  <a:solidFill>
                    <a:srgbClr val="000000"/>
                  </a:solidFill>
                  <a:latin typeface="Montserrat ExtraLight"/>
                  <a:ea typeface="VAG Rounded Next"/>
                  <a:cs typeface="VAG Rounded Next"/>
                  <a:sym typeface="VAG Rounded Next"/>
                </a:rPr>
                <a:t>join clubs</a:t>
              </a:r>
              <a:endParaRPr lang="en-US" sz="195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472295FC-CAE8-D0BF-F2C3-7D4BD1305A42}"/>
                </a:ext>
              </a:extLst>
            </p:cNvPr>
            <p:cNvSpPr txBox="1"/>
            <p:nvPr/>
          </p:nvSpPr>
          <p:spPr>
            <a:xfrm>
              <a:off x="5414033" y="6026164"/>
              <a:ext cx="1365012"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Social media</a:t>
              </a:r>
              <a:endParaRPr lang="en-US" sz="195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B48E207-7348-17B7-847E-2131DFCE1263}"/>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Birthday presents</a:t>
              </a:r>
              <a:endParaRPr lang="en-US" sz="195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A1438122-77D0-BBFD-7A31-1E16A60AB026}"/>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Being listened to </a:t>
              </a:r>
              <a:endParaRPr lang="en-US" sz="195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AEE497E6-E8F9-01B3-D70E-5AA4FE3A086C}"/>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37608"/>
                </a:solidFill>
                <a:latin typeface="Montserrat Alternates Black"/>
                <a:ea typeface="+mj-lt"/>
                <a:cs typeface="+mj-lt"/>
              </a:rPr>
              <a:t>Which of these do you have a right to? </a:t>
            </a:r>
          </a:p>
          <a:p>
            <a:endParaRPr lang="en-US">
              <a:solidFill>
                <a:srgbClr val="000000"/>
              </a:solidFill>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251D3C6E-56EC-56AC-199D-F570E62AB917}"/>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0" name="Freeform 45">
            <a:extLst>
              <a:ext uri="{FF2B5EF4-FFF2-40B4-BE49-F238E27FC236}">
                <a16:creationId xmlns:a16="http://schemas.microsoft.com/office/drawing/2014/main" id="{F40AD581-95EF-D6CA-0290-E1366A3DBAAB}"/>
              </a:ext>
            </a:extLst>
          </p:cNvPr>
          <p:cNvSpPr/>
          <p:nvPr/>
        </p:nvSpPr>
        <p:spPr>
          <a:xfrm>
            <a:off x="123437" y="1114297"/>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2" name="Freeform 45">
            <a:extLst>
              <a:ext uri="{FF2B5EF4-FFF2-40B4-BE49-F238E27FC236}">
                <a16:creationId xmlns:a16="http://schemas.microsoft.com/office/drawing/2014/main" id="{F2EED8E2-66F9-9248-2DFA-1932FA8F9BD9}"/>
              </a:ext>
            </a:extLst>
          </p:cNvPr>
          <p:cNvSpPr/>
          <p:nvPr/>
        </p:nvSpPr>
        <p:spPr>
          <a:xfrm>
            <a:off x="7536793"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4" name="Freeform 45">
            <a:extLst>
              <a:ext uri="{FF2B5EF4-FFF2-40B4-BE49-F238E27FC236}">
                <a16:creationId xmlns:a16="http://schemas.microsoft.com/office/drawing/2014/main" id="{24D7E09C-0F7E-8B91-B1AE-37BF6F4A6B04}"/>
              </a:ext>
            </a:extLst>
          </p:cNvPr>
          <p:cNvSpPr/>
          <p:nvPr/>
        </p:nvSpPr>
        <p:spPr>
          <a:xfrm>
            <a:off x="4992488"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6" name="Freeform 45">
            <a:extLst>
              <a:ext uri="{FF2B5EF4-FFF2-40B4-BE49-F238E27FC236}">
                <a16:creationId xmlns:a16="http://schemas.microsoft.com/office/drawing/2014/main" id="{D005FDD2-61F1-58A5-FF83-BE2C33A920E0}"/>
              </a:ext>
            </a:extLst>
          </p:cNvPr>
          <p:cNvSpPr/>
          <p:nvPr/>
        </p:nvSpPr>
        <p:spPr>
          <a:xfrm>
            <a:off x="123437" y="4007315"/>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8" name="Freeform 45">
            <a:extLst>
              <a:ext uri="{FF2B5EF4-FFF2-40B4-BE49-F238E27FC236}">
                <a16:creationId xmlns:a16="http://schemas.microsoft.com/office/drawing/2014/main" id="{37C0863C-BE70-FCCE-45DB-C3AE4B44E5E1}"/>
              </a:ext>
            </a:extLst>
          </p:cNvPr>
          <p:cNvSpPr/>
          <p:nvPr/>
        </p:nvSpPr>
        <p:spPr>
          <a:xfrm>
            <a:off x="2551505"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0" name="Freeform 45">
            <a:extLst>
              <a:ext uri="{FF2B5EF4-FFF2-40B4-BE49-F238E27FC236}">
                <a16:creationId xmlns:a16="http://schemas.microsoft.com/office/drawing/2014/main" id="{DF5FF042-0BFB-68D3-D17C-E6790AD2BB3D}"/>
              </a:ext>
            </a:extLst>
          </p:cNvPr>
          <p:cNvSpPr/>
          <p:nvPr/>
        </p:nvSpPr>
        <p:spPr>
          <a:xfrm>
            <a:off x="9835708"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27601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DD191-E9BE-BA97-6398-8FC8C5AEC2FD}"/>
            </a:ext>
          </a:extLst>
        </p:cNvPr>
        <p:cNvGrpSpPr/>
        <p:nvPr/>
      </p:nvGrpSpPr>
      <p:grpSpPr>
        <a:xfrm>
          <a:off x="0" y="0"/>
          <a:ext cx="0" cy="0"/>
          <a:chOff x="0" y="0"/>
          <a:chExt cx="0" cy="0"/>
        </a:xfrm>
      </p:grpSpPr>
      <p:sp>
        <p:nvSpPr>
          <p:cNvPr id="48" name="Freeform 44" descr="A group of icons in a diamond shape&#10;&#10;AI-generated content may be incorrect.">
            <a:extLst>
              <a:ext uri="{FF2B5EF4-FFF2-40B4-BE49-F238E27FC236}">
                <a16:creationId xmlns:a16="http://schemas.microsoft.com/office/drawing/2014/main" id="{2C5CE32C-DD6D-3F51-8962-97959008889E}"/>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3" name="Online Media 5" descr="Your right to have a say - Senedd Election">
            <a:hlinkClick r:id="" action="ppaction://media"/>
            <a:extLst>
              <a:ext uri="{FF2B5EF4-FFF2-40B4-BE49-F238E27FC236}">
                <a16:creationId xmlns:a16="http://schemas.microsoft.com/office/drawing/2014/main" id="{D384A0B0-6462-438C-607E-E592549A8E25}"/>
              </a:ext>
            </a:extLst>
          </p:cNvPr>
          <p:cNvPicPr>
            <a:picLocks noRot="1" noChangeAspect="1"/>
          </p:cNvPicPr>
          <p:nvPr>
            <a:videoFile r:link="rId1"/>
          </p:nvPr>
        </p:nvPicPr>
        <p:blipFill>
          <a:blip r:embed="rId5"/>
          <a:stretch>
            <a:fillRect/>
          </a:stretch>
        </p:blipFill>
        <p:spPr>
          <a:xfrm>
            <a:off x="965200" y="643092"/>
            <a:ext cx="9890265" cy="5588000"/>
          </a:xfrm>
          <a:prstGeom prst="rect">
            <a:avLst/>
          </a:prstGeom>
        </p:spPr>
      </p:pic>
    </p:spTree>
    <p:extLst>
      <p:ext uri="{BB962C8B-B14F-4D97-AF65-F5344CB8AC3E}">
        <p14:creationId xmlns:p14="http://schemas.microsoft.com/office/powerpoint/2010/main" val="24647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uilding with a roof&#10;&#10;AI-generated content may be incorrect.">
            <a:extLst>
              <a:ext uri="{FF2B5EF4-FFF2-40B4-BE49-F238E27FC236}">
                <a16:creationId xmlns:a16="http://schemas.microsoft.com/office/drawing/2014/main" id="{CE88ACE8-68C3-4D53-5DA4-313398E7A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91" r="27091"/>
          <a:stretch/>
        </p:blipFill>
        <p:spPr/>
      </p:pic>
      <p:sp>
        <p:nvSpPr>
          <p:cNvPr id="2" name="Title 1">
            <a:extLst>
              <a:ext uri="{FF2B5EF4-FFF2-40B4-BE49-F238E27FC236}">
                <a16:creationId xmlns:a16="http://schemas.microsoft.com/office/drawing/2014/main" id="{02040007-1488-8960-4E74-D6DA022C86A8}"/>
              </a:ext>
            </a:extLst>
          </p:cNvPr>
          <p:cNvSpPr>
            <a:spLocks noGrp="1"/>
          </p:cNvSpPr>
          <p:nvPr>
            <p:ph type="title"/>
          </p:nvPr>
        </p:nvSpPr>
        <p:spPr/>
        <p:txBody>
          <a:bodyPr/>
          <a:lstStyle/>
          <a:p>
            <a:r>
              <a:rPr lang="en-GB"/>
              <a:t>What the Senedd does</a:t>
            </a:r>
          </a:p>
        </p:txBody>
      </p:sp>
      <p:sp>
        <p:nvSpPr>
          <p:cNvPr id="5" name="Text Placeholder 4">
            <a:extLst>
              <a:ext uri="{FF2B5EF4-FFF2-40B4-BE49-F238E27FC236}">
                <a16:creationId xmlns:a16="http://schemas.microsoft.com/office/drawing/2014/main" id="{5531CDF4-77FB-A913-EBD5-C4B4CDE59077}"/>
              </a:ext>
            </a:extLst>
          </p:cNvPr>
          <p:cNvSpPr>
            <a:spLocks noGrp="1"/>
          </p:cNvSpPr>
          <p:nvPr>
            <p:ph type="body" sz="quarter" idx="11"/>
          </p:nvPr>
        </p:nvSpPr>
        <p:spPr/>
        <p:txBody>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Represents Welsh people and their interests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Makes sure the Welsh Government is doing its work properly</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Makes rules for Wales (laws)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Pass (some) taxes</a:t>
            </a:r>
          </a:p>
          <a:p>
            <a:endParaRPr lang="en-GB"/>
          </a:p>
        </p:txBody>
      </p:sp>
    </p:spTree>
    <p:extLst>
      <p:ext uri="{BB962C8B-B14F-4D97-AF65-F5344CB8AC3E}">
        <p14:creationId xmlns:p14="http://schemas.microsoft.com/office/powerpoint/2010/main" val="12856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6" r="16726"/>
          <a:stretch>
            <a:fillRect/>
          </a:stretch>
        </p:blipFill>
        <p:spPr>
          <a:xfrm>
            <a:off x="8329876" y="2796435"/>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a:lstStyle/>
          <a:p>
            <a:r>
              <a:rPr lang="en-GB" b="1" kern="0">
                <a:solidFill>
                  <a:srgbClr val="E6791E"/>
                </a:solidFill>
              </a:rPr>
              <a:t>What is the Senedd responsible for and what will you be voting for?</a:t>
            </a:r>
            <a:endParaRPr lang="en-GB">
              <a:solidFill>
                <a:srgbClr val="E6791E"/>
              </a:solidFill>
            </a:endParaRPr>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p:txBody>
          <a:bodyPr/>
          <a:lstStyle/>
          <a:p>
            <a:r>
              <a:rPr lang="en-GB"/>
              <a:t>UK Parliament</a:t>
            </a:r>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p:txBody>
          <a:bodyPr/>
          <a:lstStyle/>
          <a:p>
            <a:r>
              <a:rPr lang="en-GB"/>
              <a:t>Welsh Parliament</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614" y="291600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96" r="16696"/>
          <a:stretch>
            <a:fillRect/>
          </a:stretch>
        </p:blipFill>
        <p:spPr>
          <a:xfrm>
            <a:off x="2531338" y="2796435"/>
            <a:ext cx="2700000" cy="2700000"/>
          </a:xfrm>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062" y="2856222"/>
            <a:ext cx="2131657" cy="258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2609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t="49" b="49"/>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23AF5845-22E3-5B8D-71A9-8A2864831FBE}"/>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a:t>Crime and Policing</a:t>
            </a:r>
          </a:p>
        </p:txBody>
      </p:sp>
    </p:spTree>
    <p:extLst>
      <p:ext uri="{BB962C8B-B14F-4D97-AF65-F5344CB8AC3E}">
        <p14:creationId xmlns:p14="http://schemas.microsoft.com/office/powerpoint/2010/main" val="1690786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pumpkin-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B49913AA-6154-415A-B91F-3C879A79ED9D}">
  <ds:schemaRefs>
    <ds:schemaRef ds:uri="http://purl.org/dc/terms/"/>
    <ds:schemaRef ds:uri="http://purl.org/dc/dcmitype/"/>
    <ds:schemaRef ds:uri="http://schemas.microsoft.com/office/infopath/2007/PartnerControls"/>
    <ds:schemaRef ds:uri="8e9a2c76-77bf-443e-b601-56a0286b3d6b"/>
    <ds:schemaRef ds:uri="http://schemas.microsoft.com/office/2006/documentManagement/types"/>
    <ds:schemaRef ds:uri="http://schemas.microsoft.com/office/2006/metadata/properties"/>
    <ds:schemaRef ds:uri="fc39eb25-3250-4c66-9fa1-7554f5d86945"/>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A39DFA-7A4B-4AF6-B3F3-3F14034A4CB3}">
  <ds:schemaRefs>
    <ds:schemaRef ds:uri="8e9a2c76-77bf-443e-b601-56a0286b3d6b"/>
    <ds:schemaRef ds:uri="fc39eb25-3250-4c66-9fa1-7554f5d869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1348</Words>
  <Application>Microsoft Office PowerPoint</Application>
  <PresentationFormat>Widescreen</PresentationFormat>
  <Paragraphs>177</Paragraphs>
  <Slides>17</Slides>
  <Notes>17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Montserrat Alternates Black</vt:lpstr>
      <vt:lpstr>Montserrat ExtraLight</vt:lpstr>
      <vt:lpstr>Segoe UI Web (West European)</vt:lpstr>
      <vt:lpstr>Calibri</vt:lpstr>
      <vt:lpstr>Wingdings,Sans-Serif</vt:lpstr>
      <vt:lpstr>Montserrat Alternates</vt:lpstr>
      <vt:lpstr>Montserrat ExtraBold</vt:lpstr>
      <vt:lpstr>Montserrat</vt:lpstr>
      <vt:lpstr>Calibri,Sans-Serif</vt:lpstr>
      <vt:lpstr>Montserrat Light</vt:lpstr>
      <vt:lpstr>Arial,Sans-Serif</vt:lpstr>
      <vt:lpstr>Wingdings</vt:lpstr>
      <vt:lpstr>Calibri Light</vt:lpstr>
      <vt:lpstr>Arial</vt:lpstr>
      <vt:lpstr>Office Theme</vt:lpstr>
      <vt:lpstr>Slice-pumpkin</vt:lpstr>
      <vt:lpstr>Slice-pumpkin-white</vt:lpstr>
      <vt:lpstr>Solid-pumpkin-white</vt:lpstr>
      <vt:lpstr>2026 Senedd Election</vt:lpstr>
      <vt:lpstr>Senedd Election 2026</vt:lpstr>
      <vt:lpstr>Senedd Election 2026</vt:lpstr>
      <vt:lpstr>PowerPoint Presentation</vt:lpstr>
      <vt:lpstr>PowerPoint Presentation</vt:lpstr>
      <vt:lpstr>PowerPoint Presentation</vt:lpstr>
      <vt:lpstr>What the Senedd does</vt:lpstr>
      <vt:lpstr>What is the Senedd responsible for and what will you be voting for?</vt:lpstr>
      <vt:lpstr>PowerPoint Presentation</vt:lpstr>
      <vt:lpstr>PowerPoint Presentation</vt:lpstr>
      <vt:lpstr>Members of  the Senedd</vt:lpstr>
      <vt:lpstr>Who do I vote for?</vt:lpstr>
      <vt:lpstr>How many 16-17 year olds are registered to  vote in Wales?</vt:lpstr>
      <vt:lpstr>Get prepared</vt:lpstr>
      <vt:lpstr>How to vote</vt:lpstr>
      <vt:lpstr> Any questions?</vt:lpstr>
      <vt:lpstr>Senedd Election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Draper-Orr, Robert (Staff Comisiwn y Senedd - Senedd Commission Staff)</cp:lastModifiedBy>
  <cp:revision>3</cp:revision>
  <dcterms:created xsi:type="dcterms:W3CDTF">2021-02-10T12:48:52Z</dcterms:created>
  <dcterms:modified xsi:type="dcterms:W3CDTF">2025-10-07T13:04:27Z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_dlc_DocIdItemGuid">
    <vt:lpwstr>68eeb43b-a57a-4a24-b405-cc21d8ef1c41</vt:lpwstr>
  </property>
  <property fmtid="{D5CDD505-2E9C-101B-9397-08002B2CF9AE}" pid="4" name="MediaServiceImageTags">
    <vt:lpwstr/>
  </property>
</Properties>
</file>